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60" r:id="rId4"/>
    <p:sldId id="261" r:id="rId5"/>
    <p:sldId id="262" r:id="rId6"/>
    <p:sldId id="263" r:id="rId7"/>
    <p:sldId id="258"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3" r:id="rId26"/>
    <p:sldId id="281" r:id="rId27"/>
    <p:sldId id="284" r:id="rId28"/>
    <p:sldId id="282" r:id="rId29"/>
    <p:sldId id="285" r:id="rId30"/>
    <p:sldId id="286" r:id="rId31"/>
    <p:sldId id="287" r:id="rId32"/>
    <p:sldId id="288" r:id="rId33"/>
    <p:sldId id="289" r:id="rId34"/>
    <p:sldId id="290" r:id="rId35"/>
    <p:sldId id="291" r:id="rId36"/>
    <p:sldId id="292" r:id="rId37"/>
    <p:sldId id="293" r:id="rId38"/>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27"/>
  </p:normalViewPr>
  <p:slideViewPr>
    <p:cSldViewPr snapToGrid="0" snapToObjects="1">
      <p:cViewPr varScale="1">
        <p:scale>
          <a:sx n="99" d="100"/>
          <a:sy n="99"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9A863-50F9-1542-97EC-69D00E15B8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43B12C4-76C3-6442-A555-697CE9000B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2D6741B-827A-DE4C-830C-E760658FDC3D}"/>
              </a:ext>
            </a:extLst>
          </p:cNvPr>
          <p:cNvSpPr>
            <a:spLocks noGrp="1"/>
          </p:cNvSpPr>
          <p:nvPr>
            <p:ph type="dt" sz="half" idx="10"/>
          </p:nvPr>
        </p:nvSpPr>
        <p:spPr/>
        <p:txBody>
          <a:bodyPr/>
          <a:lstStyle/>
          <a:p>
            <a:fld id="{DC496458-332D-3147-B4D0-404E4704C9E1}" type="datetimeFigureOut">
              <a:rPr lang="en-GB" smtClean="0"/>
              <a:t>23/07/2020</a:t>
            </a:fld>
            <a:endParaRPr lang="en-GB" dirty="0"/>
          </a:p>
        </p:txBody>
      </p:sp>
      <p:sp>
        <p:nvSpPr>
          <p:cNvPr id="5" name="Footer Placeholder 4">
            <a:extLst>
              <a:ext uri="{FF2B5EF4-FFF2-40B4-BE49-F238E27FC236}">
                <a16:creationId xmlns:a16="http://schemas.microsoft.com/office/drawing/2014/main" id="{00CF653A-3CFA-B742-92CC-35F5D7EB9B0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8C35287-FFA9-0240-82E0-5F430484040C}"/>
              </a:ext>
            </a:extLst>
          </p:cNvPr>
          <p:cNvSpPr>
            <a:spLocks noGrp="1"/>
          </p:cNvSpPr>
          <p:nvPr>
            <p:ph type="sldNum" sz="quarter" idx="12"/>
          </p:nvPr>
        </p:nvSpPr>
        <p:spPr/>
        <p:txBody>
          <a:bodyPr/>
          <a:lstStyle/>
          <a:p>
            <a:fld id="{55D698BB-1F8A-5C4C-AEE2-FDD00FEEA98F}" type="slidenum">
              <a:rPr lang="en-GB" smtClean="0"/>
              <a:t>‹#›</a:t>
            </a:fld>
            <a:endParaRPr lang="en-GB" dirty="0"/>
          </a:p>
        </p:txBody>
      </p:sp>
    </p:spTree>
    <p:extLst>
      <p:ext uri="{BB962C8B-B14F-4D97-AF65-F5344CB8AC3E}">
        <p14:creationId xmlns:p14="http://schemas.microsoft.com/office/powerpoint/2010/main" val="4131599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1F44A-C5CB-6E4B-AB5F-0E066F65DB4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5DD9C07-B42F-4C4E-85F2-7B5CEDA1F2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2A04CF-4DC6-EC4D-BD3C-C256253231F9}"/>
              </a:ext>
            </a:extLst>
          </p:cNvPr>
          <p:cNvSpPr>
            <a:spLocks noGrp="1"/>
          </p:cNvSpPr>
          <p:nvPr>
            <p:ph type="dt" sz="half" idx="10"/>
          </p:nvPr>
        </p:nvSpPr>
        <p:spPr/>
        <p:txBody>
          <a:bodyPr/>
          <a:lstStyle/>
          <a:p>
            <a:fld id="{DC496458-332D-3147-B4D0-404E4704C9E1}" type="datetimeFigureOut">
              <a:rPr lang="en-GB" smtClean="0"/>
              <a:t>23/07/2020</a:t>
            </a:fld>
            <a:endParaRPr lang="en-GB" dirty="0"/>
          </a:p>
        </p:txBody>
      </p:sp>
      <p:sp>
        <p:nvSpPr>
          <p:cNvPr id="5" name="Footer Placeholder 4">
            <a:extLst>
              <a:ext uri="{FF2B5EF4-FFF2-40B4-BE49-F238E27FC236}">
                <a16:creationId xmlns:a16="http://schemas.microsoft.com/office/drawing/2014/main" id="{74F19081-6DFD-D145-A2A8-23037FAEE0B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A3880FA-EDC6-204E-A744-7579CF2B4BC1}"/>
              </a:ext>
            </a:extLst>
          </p:cNvPr>
          <p:cNvSpPr>
            <a:spLocks noGrp="1"/>
          </p:cNvSpPr>
          <p:nvPr>
            <p:ph type="sldNum" sz="quarter" idx="12"/>
          </p:nvPr>
        </p:nvSpPr>
        <p:spPr/>
        <p:txBody>
          <a:bodyPr/>
          <a:lstStyle/>
          <a:p>
            <a:fld id="{55D698BB-1F8A-5C4C-AEE2-FDD00FEEA98F}" type="slidenum">
              <a:rPr lang="en-GB" smtClean="0"/>
              <a:t>‹#›</a:t>
            </a:fld>
            <a:endParaRPr lang="en-GB" dirty="0"/>
          </a:p>
        </p:txBody>
      </p:sp>
    </p:spTree>
    <p:extLst>
      <p:ext uri="{BB962C8B-B14F-4D97-AF65-F5344CB8AC3E}">
        <p14:creationId xmlns:p14="http://schemas.microsoft.com/office/powerpoint/2010/main" val="240518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807123-53B7-DE44-928A-BA7C7CF1BD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8A63E2-C271-5A47-9ACA-B8EB47A30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2BECBE-2F19-EE45-859E-79A544B1056D}"/>
              </a:ext>
            </a:extLst>
          </p:cNvPr>
          <p:cNvSpPr>
            <a:spLocks noGrp="1"/>
          </p:cNvSpPr>
          <p:nvPr>
            <p:ph type="dt" sz="half" idx="10"/>
          </p:nvPr>
        </p:nvSpPr>
        <p:spPr/>
        <p:txBody>
          <a:bodyPr/>
          <a:lstStyle/>
          <a:p>
            <a:fld id="{DC496458-332D-3147-B4D0-404E4704C9E1}" type="datetimeFigureOut">
              <a:rPr lang="en-GB" smtClean="0"/>
              <a:t>23/07/2020</a:t>
            </a:fld>
            <a:endParaRPr lang="en-GB" dirty="0"/>
          </a:p>
        </p:txBody>
      </p:sp>
      <p:sp>
        <p:nvSpPr>
          <p:cNvPr id="5" name="Footer Placeholder 4">
            <a:extLst>
              <a:ext uri="{FF2B5EF4-FFF2-40B4-BE49-F238E27FC236}">
                <a16:creationId xmlns:a16="http://schemas.microsoft.com/office/drawing/2014/main" id="{ED32A4E5-FEA9-A042-BCB1-4DE853315C6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73D98B2-7226-FA49-84C6-FC302E8CF626}"/>
              </a:ext>
            </a:extLst>
          </p:cNvPr>
          <p:cNvSpPr>
            <a:spLocks noGrp="1"/>
          </p:cNvSpPr>
          <p:nvPr>
            <p:ph type="sldNum" sz="quarter" idx="12"/>
          </p:nvPr>
        </p:nvSpPr>
        <p:spPr/>
        <p:txBody>
          <a:bodyPr/>
          <a:lstStyle/>
          <a:p>
            <a:fld id="{55D698BB-1F8A-5C4C-AEE2-FDD00FEEA98F}" type="slidenum">
              <a:rPr lang="en-GB" smtClean="0"/>
              <a:t>‹#›</a:t>
            </a:fld>
            <a:endParaRPr lang="en-GB" dirty="0"/>
          </a:p>
        </p:txBody>
      </p:sp>
    </p:spTree>
    <p:extLst>
      <p:ext uri="{BB962C8B-B14F-4D97-AF65-F5344CB8AC3E}">
        <p14:creationId xmlns:p14="http://schemas.microsoft.com/office/powerpoint/2010/main" val="377986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5978BF-CDE2-1944-B35E-AAAA1E3BEE53}"/>
              </a:ext>
            </a:extLst>
          </p:cNvPr>
          <p:cNvSpPr/>
          <p:nvPr userDrawn="1"/>
        </p:nvSpPr>
        <p:spPr>
          <a:xfrm>
            <a:off x="0" y="0"/>
            <a:ext cx="12192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D9F376E6-4FFD-8240-8C0C-41FE392F662B}"/>
              </a:ext>
            </a:extLst>
          </p:cNvPr>
          <p:cNvSpPr>
            <a:spLocks noGrp="1"/>
          </p:cNvSpPr>
          <p:nvPr>
            <p:ph type="title"/>
          </p:nvPr>
        </p:nvSpPr>
        <p:spPr>
          <a:xfrm>
            <a:off x="0" y="1"/>
            <a:ext cx="12192000" cy="533400"/>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27CC5C9-D540-504D-BF52-9E2014659538}"/>
              </a:ext>
            </a:extLst>
          </p:cNvPr>
          <p:cNvSpPr>
            <a:spLocks noGrp="1"/>
          </p:cNvSpPr>
          <p:nvPr>
            <p:ph idx="1"/>
          </p:nvPr>
        </p:nvSpPr>
        <p:spPr>
          <a:xfrm>
            <a:off x="0" y="533401"/>
            <a:ext cx="12192000" cy="6324598"/>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1130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59AD-C9ED-B34C-A8B7-E47AF1D407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75A00B9-333D-0242-8E94-E4E515647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71B02-DF56-0647-9507-6F8A472A9E5A}"/>
              </a:ext>
            </a:extLst>
          </p:cNvPr>
          <p:cNvSpPr>
            <a:spLocks noGrp="1"/>
          </p:cNvSpPr>
          <p:nvPr>
            <p:ph type="dt" sz="half" idx="10"/>
          </p:nvPr>
        </p:nvSpPr>
        <p:spPr/>
        <p:txBody>
          <a:bodyPr/>
          <a:lstStyle/>
          <a:p>
            <a:fld id="{DC496458-332D-3147-B4D0-404E4704C9E1}" type="datetimeFigureOut">
              <a:rPr lang="en-GB" smtClean="0"/>
              <a:t>23/07/2020</a:t>
            </a:fld>
            <a:endParaRPr lang="en-GB" dirty="0"/>
          </a:p>
        </p:txBody>
      </p:sp>
      <p:sp>
        <p:nvSpPr>
          <p:cNvPr id="5" name="Footer Placeholder 4">
            <a:extLst>
              <a:ext uri="{FF2B5EF4-FFF2-40B4-BE49-F238E27FC236}">
                <a16:creationId xmlns:a16="http://schemas.microsoft.com/office/drawing/2014/main" id="{CFEEABEF-A8FE-394D-A88A-21D832396DA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241BE8F-9F77-314B-A318-5F8D6B858DD7}"/>
              </a:ext>
            </a:extLst>
          </p:cNvPr>
          <p:cNvSpPr>
            <a:spLocks noGrp="1"/>
          </p:cNvSpPr>
          <p:nvPr>
            <p:ph type="sldNum" sz="quarter" idx="12"/>
          </p:nvPr>
        </p:nvSpPr>
        <p:spPr/>
        <p:txBody>
          <a:bodyPr/>
          <a:lstStyle/>
          <a:p>
            <a:fld id="{55D698BB-1F8A-5C4C-AEE2-FDD00FEEA98F}" type="slidenum">
              <a:rPr lang="en-GB" smtClean="0"/>
              <a:t>‹#›</a:t>
            </a:fld>
            <a:endParaRPr lang="en-GB" dirty="0"/>
          </a:p>
        </p:txBody>
      </p:sp>
    </p:spTree>
    <p:extLst>
      <p:ext uri="{BB962C8B-B14F-4D97-AF65-F5344CB8AC3E}">
        <p14:creationId xmlns:p14="http://schemas.microsoft.com/office/powerpoint/2010/main" val="170883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A639-FD56-C34B-8E28-96379DE31AA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BB762CB-C424-5549-8E87-BFC7BE8F2E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D2E4F-6136-5248-BE31-E74156E234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952A3ED-C69C-BB45-9918-1060A3669309}"/>
              </a:ext>
            </a:extLst>
          </p:cNvPr>
          <p:cNvSpPr>
            <a:spLocks noGrp="1"/>
          </p:cNvSpPr>
          <p:nvPr>
            <p:ph type="dt" sz="half" idx="10"/>
          </p:nvPr>
        </p:nvSpPr>
        <p:spPr/>
        <p:txBody>
          <a:bodyPr/>
          <a:lstStyle/>
          <a:p>
            <a:fld id="{DC496458-332D-3147-B4D0-404E4704C9E1}" type="datetimeFigureOut">
              <a:rPr lang="en-GB" smtClean="0"/>
              <a:t>23/07/2020</a:t>
            </a:fld>
            <a:endParaRPr lang="en-GB" dirty="0"/>
          </a:p>
        </p:txBody>
      </p:sp>
      <p:sp>
        <p:nvSpPr>
          <p:cNvPr id="6" name="Footer Placeholder 5">
            <a:extLst>
              <a:ext uri="{FF2B5EF4-FFF2-40B4-BE49-F238E27FC236}">
                <a16:creationId xmlns:a16="http://schemas.microsoft.com/office/drawing/2014/main" id="{81691B06-5DCD-B343-9B77-46AE7F93546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E5A1687F-1382-FD48-AFBA-D021DEC3272A}"/>
              </a:ext>
            </a:extLst>
          </p:cNvPr>
          <p:cNvSpPr>
            <a:spLocks noGrp="1"/>
          </p:cNvSpPr>
          <p:nvPr>
            <p:ph type="sldNum" sz="quarter" idx="12"/>
          </p:nvPr>
        </p:nvSpPr>
        <p:spPr/>
        <p:txBody>
          <a:bodyPr/>
          <a:lstStyle/>
          <a:p>
            <a:fld id="{55D698BB-1F8A-5C4C-AEE2-FDD00FEEA98F}" type="slidenum">
              <a:rPr lang="en-GB" smtClean="0"/>
              <a:t>‹#›</a:t>
            </a:fld>
            <a:endParaRPr lang="en-GB" dirty="0"/>
          </a:p>
        </p:txBody>
      </p:sp>
    </p:spTree>
    <p:extLst>
      <p:ext uri="{BB962C8B-B14F-4D97-AF65-F5344CB8AC3E}">
        <p14:creationId xmlns:p14="http://schemas.microsoft.com/office/powerpoint/2010/main" val="3384993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F747A-5974-3B47-B546-26A9F91E54C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8734FE8-89FB-1143-A7A3-A8B0CDC33D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B7760D-F4F5-8448-8801-E239C9F47F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7D22368-E0DC-B94C-A47F-1BD4E6246D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1A1D02-2F21-9D42-9943-5915EA4D4E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3382F1-8982-B945-8A6A-157D1389EDF0}"/>
              </a:ext>
            </a:extLst>
          </p:cNvPr>
          <p:cNvSpPr>
            <a:spLocks noGrp="1"/>
          </p:cNvSpPr>
          <p:nvPr>
            <p:ph type="dt" sz="half" idx="10"/>
          </p:nvPr>
        </p:nvSpPr>
        <p:spPr/>
        <p:txBody>
          <a:bodyPr/>
          <a:lstStyle/>
          <a:p>
            <a:fld id="{DC496458-332D-3147-B4D0-404E4704C9E1}" type="datetimeFigureOut">
              <a:rPr lang="en-GB" smtClean="0"/>
              <a:t>23/07/2020</a:t>
            </a:fld>
            <a:endParaRPr lang="en-GB" dirty="0"/>
          </a:p>
        </p:txBody>
      </p:sp>
      <p:sp>
        <p:nvSpPr>
          <p:cNvPr id="8" name="Footer Placeholder 7">
            <a:extLst>
              <a:ext uri="{FF2B5EF4-FFF2-40B4-BE49-F238E27FC236}">
                <a16:creationId xmlns:a16="http://schemas.microsoft.com/office/drawing/2014/main" id="{37DC8F22-35AC-AE43-B87E-6FCE38C4428C}"/>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7FF788BC-FB6A-DC44-8161-87ECA8C10C1B}"/>
              </a:ext>
            </a:extLst>
          </p:cNvPr>
          <p:cNvSpPr>
            <a:spLocks noGrp="1"/>
          </p:cNvSpPr>
          <p:nvPr>
            <p:ph type="sldNum" sz="quarter" idx="12"/>
          </p:nvPr>
        </p:nvSpPr>
        <p:spPr/>
        <p:txBody>
          <a:bodyPr/>
          <a:lstStyle/>
          <a:p>
            <a:fld id="{55D698BB-1F8A-5C4C-AEE2-FDD00FEEA98F}" type="slidenum">
              <a:rPr lang="en-GB" smtClean="0"/>
              <a:t>‹#›</a:t>
            </a:fld>
            <a:endParaRPr lang="en-GB" dirty="0"/>
          </a:p>
        </p:txBody>
      </p:sp>
    </p:spTree>
    <p:extLst>
      <p:ext uri="{BB962C8B-B14F-4D97-AF65-F5344CB8AC3E}">
        <p14:creationId xmlns:p14="http://schemas.microsoft.com/office/powerpoint/2010/main" val="319806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BB87-30CD-1E48-AC5F-D2A90B9EC77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946AF12-E3D2-084E-BB32-A38930311726}"/>
              </a:ext>
            </a:extLst>
          </p:cNvPr>
          <p:cNvSpPr>
            <a:spLocks noGrp="1"/>
          </p:cNvSpPr>
          <p:nvPr>
            <p:ph type="dt" sz="half" idx="10"/>
          </p:nvPr>
        </p:nvSpPr>
        <p:spPr/>
        <p:txBody>
          <a:bodyPr/>
          <a:lstStyle/>
          <a:p>
            <a:fld id="{DC496458-332D-3147-B4D0-404E4704C9E1}" type="datetimeFigureOut">
              <a:rPr lang="en-GB" smtClean="0"/>
              <a:t>23/07/2020</a:t>
            </a:fld>
            <a:endParaRPr lang="en-GB" dirty="0"/>
          </a:p>
        </p:txBody>
      </p:sp>
      <p:sp>
        <p:nvSpPr>
          <p:cNvPr id="4" name="Footer Placeholder 3">
            <a:extLst>
              <a:ext uri="{FF2B5EF4-FFF2-40B4-BE49-F238E27FC236}">
                <a16:creationId xmlns:a16="http://schemas.microsoft.com/office/drawing/2014/main" id="{E147F9A0-6896-3B4E-AA5F-4AE11B60C201}"/>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B06E56C9-665C-184B-ABA6-8E67D29B028D}"/>
              </a:ext>
            </a:extLst>
          </p:cNvPr>
          <p:cNvSpPr>
            <a:spLocks noGrp="1"/>
          </p:cNvSpPr>
          <p:nvPr>
            <p:ph type="sldNum" sz="quarter" idx="12"/>
          </p:nvPr>
        </p:nvSpPr>
        <p:spPr/>
        <p:txBody>
          <a:bodyPr/>
          <a:lstStyle/>
          <a:p>
            <a:fld id="{55D698BB-1F8A-5C4C-AEE2-FDD00FEEA98F}" type="slidenum">
              <a:rPr lang="en-GB" smtClean="0"/>
              <a:t>‹#›</a:t>
            </a:fld>
            <a:endParaRPr lang="en-GB" dirty="0"/>
          </a:p>
        </p:txBody>
      </p:sp>
    </p:spTree>
    <p:extLst>
      <p:ext uri="{BB962C8B-B14F-4D97-AF65-F5344CB8AC3E}">
        <p14:creationId xmlns:p14="http://schemas.microsoft.com/office/powerpoint/2010/main" val="243485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67C21B-8B24-7C43-A5B0-2D784EA02B54}"/>
              </a:ext>
            </a:extLst>
          </p:cNvPr>
          <p:cNvSpPr>
            <a:spLocks noGrp="1"/>
          </p:cNvSpPr>
          <p:nvPr>
            <p:ph type="dt" sz="half" idx="10"/>
          </p:nvPr>
        </p:nvSpPr>
        <p:spPr/>
        <p:txBody>
          <a:bodyPr/>
          <a:lstStyle/>
          <a:p>
            <a:fld id="{DC496458-332D-3147-B4D0-404E4704C9E1}" type="datetimeFigureOut">
              <a:rPr lang="en-GB" smtClean="0"/>
              <a:t>23/07/2020</a:t>
            </a:fld>
            <a:endParaRPr lang="en-GB" dirty="0"/>
          </a:p>
        </p:txBody>
      </p:sp>
      <p:sp>
        <p:nvSpPr>
          <p:cNvPr id="3" name="Footer Placeholder 2">
            <a:extLst>
              <a:ext uri="{FF2B5EF4-FFF2-40B4-BE49-F238E27FC236}">
                <a16:creationId xmlns:a16="http://schemas.microsoft.com/office/drawing/2014/main" id="{8A8F0DC4-75F8-8744-8D81-3B522DC067B4}"/>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5399C02B-DF0B-4D4B-A7CA-550805D49236}"/>
              </a:ext>
            </a:extLst>
          </p:cNvPr>
          <p:cNvSpPr>
            <a:spLocks noGrp="1"/>
          </p:cNvSpPr>
          <p:nvPr>
            <p:ph type="sldNum" sz="quarter" idx="12"/>
          </p:nvPr>
        </p:nvSpPr>
        <p:spPr/>
        <p:txBody>
          <a:bodyPr/>
          <a:lstStyle/>
          <a:p>
            <a:fld id="{55D698BB-1F8A-5C4C-AEE2-FDD00FEEA98F}" type="slidenum">
              <a:rPr lang="en-GB" smtClean="0"/>
              <a:t>‹#›</a:t>
            </a:fld>
            <a:endParaRPr lang="en-GB" dirty="0"/>
          </a:p>
        </p:txBody>
      </p:sp>
    </p:spTree>
    <p:extLst>
      <p:ext uri="{BB962C8B-B14F-4D97-AF65-F5344CB8AC3E}">
        <p14:creationId xmlns:p14="http://schemas.microsoft.com/office/powerpoint/2010/main" val="2500411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8FC8A-339B-4849-A530-41F651FBF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5469AE7-CF03-B44B-A54B-61D92BBD5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D14F57A-5D36-174C-AB35-536C41871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B0A179-99E1-A545-90B8-59481E536EF7}"/>
              </a:ext>
            </a:extLst>
          </p:cNvPr>
          <p:cNvSpPr>
            <a:spLocks noGrp="1"/>
          </p:cNvSpPr>
          <p:nvPr>
            <p:ph type="dt" sz="half" idx="10"/>
          </p:nvPr>
        </p:nvSpPr>
        <p:spPr/>
        <p:txBody>
          <a:bodyPr/>
          <a:lstStyle/>
          <a:p>
            <a:fld id="{DC496458-332D-3147-B4D0-404E4704C9E1}" type="datetimeFigureOut">
              <a:rPr lang="en-GB" smtClean="0"/>
              <a:t>23/07/2020</a:t>
            </a:fld>
            <a:endParaRPr lang="en-GB" dirty="0"/>
          </a:p>
        </p:txBody>
      </p:sp>
      <p:sp>
        <p:nvSpPr>
          <p:cNvPr id="6" name="Footer Placeholder 5">
            <a:extLst>
              <a:ext uri="{FF2B5EF4-FFF2-40B4-BE49-F238E27FC236}">
                <a16:creationId xmlns:a16="http://schemas.microsoft.com/office/drawing/2014/main" id="{C8365EBE-12C2-204D-BEAB-8E8295E238D4}"/>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6A5D375-2FFB-5445-88F7-A90D864F1466}"/>
              </a:ext>
            </a:extLst>
          </p:cNvPr>
          <p:cNvSpPr>
            <a:spLocks noGrp="1"/>
          </p:cNvSpPr>
          <p:nvPr>
            <p:ph type="sldNum" sz="quarter" idx="12"/>
          </p:nvPr>
        </p:nvSpPr>
        <p:spPr/>
        <p:txBody>
          <a:bodyPr/>
          <a:lstStyle/>
          <a:p>
            <a:fld id="{55D698BB-1F8A-5C4C-AEE2-FDD00FEEA98F}" type="slidenum">
              <a:rPr lang="en-GB" smtClean="0"/>
              <a:t>‹#›</a:t>
            </a:fld>
            <a:endParaRPr lang="en-GB" dirty="0"/>
          </a:p>
        </p:txBody>
      </p:sp>
    </p:spTree>
    <p:extLst>
      <p:ext uri="{BB962C8B-B14F-4D97-AF65-F5344CB8AC3E}">
        <p14:creationId xmlns:p14="http://schemas.microsoft.com/office/powerpoint/2010/main" val="548272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E1BD-75F9-6D4D-A365-4ACA7DEB8D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FB569D-2D06-E74E-86D7-21D9BF9BC8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466AF370-4F9F-6141-A0AD-F70D1875DA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5AF508-E417-FB46-85E2-0150FB58CDE8}"/>
              </a:ext>
            </a:extLst>
          </p:cNvPr>
          <p:cNvSpPr>
            <a:spLocks noGrp="1"/>
          </p:cNvSpPr>
          <p:nvPr>
            <p:ph type="dt" sz="half" idx="10"/>
          </p:nvPr>
        </p:nvSpPr>
        <p:spPr/>
        <p:txBody>
          <a:bodyPr/>
          <a:lstStyle/>
          <a:p>
            <a:fld id="{DC496458-332D-3147-B4D0-404E4704C9E1}" type="datetimeFigureOut">
              <a:rPr lang="en-GB" smtClean="0"/>
              <a:t>23/07/2020</a:t>
            </a:fld>
            <a:endParaRPr lang="en-GB" dirty="0"/>
          </a:p>
        </p:txBody>
      </p:sp>
      <p:sp>
        <p:nvSpPr>
          <p:cNvPr id="6" name="Footer Placeholder 5">
            <a:extLst>
              <a:ext uri="{FF2B5EF4-FFF2-40B4-BE49-F238E27FC236}">
                <a16:creationId xmlns:a16="http://schemas.microsoft.com/office/drawing/2014/main" id="{2F15154C-7928-DD48-9D73-8B0FD92885EB}"/>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058B79-D015-D34C-9696-D323DD5E78EC}"/>
              </a:ext>
            </a:extLst>
          </p:cNvPr>
          <p:cNvSpPr>
            <a:spLocks noGrp="1"/>
          </p:cNvSpPr>
          <p:nvPr>
            <p:ph type="sldNum" sz="quarter" idx="12"/>
          </p:nvPr>
        </p:nvSpPr>
        <p:spPr/>
        <p:txBody>
          <a:bodyPr/>
          <a:lstStyle/>
          <a:p>
            <a:fld id="{55D698BB-1F8A-5C4C-AEE2-FDD00FEEA98F}" type="slidenum">
              <a:rPr lang="en-GB" smtClean="0"/>
              <a:t>‹#›</a:t>
            </a:fld>
            <a:endParaRPr lang="en-GB" dirty="0"/>
          </a:p>
        </p:txBody>
      </p:sp>
    </p:spTree>
    <p:extLst>
      <p:ext uri="{BB962C8B-B14F-4D97-AF65-F5344CB8AC3E}">
        <p14:creationId xmlns:p14="http://schemas.microsoft.com/office/powerpoint/2010/main" val="3932583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A8F58-C509-444D-8302-993618E4CE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FB1C68-1BD5-A34A-8C6D-3C2F36D97D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85DA06-DF3A-C44B-AD84-31D67E2995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496458-332D-3147-B4D0-404E4704C9E1}" type="datetimeFigureOut">
              <a:rPr lang="en-GB" smtClean="0"/>
              <a:t>23/07/2020</a:t>
            </a:fld>
            <a:endParaRPr lang="en-GB" dirty="0"/>
          </a:p>
        </p:txBody>
      </p:sp>
      <p:sp>
        <p:nvSpPr>
          <p:cNvPr id="5" name="Footer Placeholder 4">
            <a:extLst>
              <a:ext uri="{FF2B5EF4-FFF2-40B4-BE49-F238E27FC236}">
                <a16:creationId xmlns:a16="http://schemas.microsoft.com/office/drawing/2014/main" id="{28DBDEC4-FA11-0B44-B7F2-23AE7D55FA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5CD4BA4-A956-0B4E-819B-AAD952BC7D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698BB-1F8A-5C4C-AEE2-FDD00FEEA98F}" type="slidenum">
              <a:rPr lang="en-GB" smtClean="0"/>
              <a:t>‹#›</a:t>
            </a:fld>
            <a:endParaRPr lang="en-GB" dirty="0"/>
          </a:p>
        </p:txBody>
      </p:sp>
    </p:spTree>
    <p:extLst>
      <p:ext uri="{BB962C8B-B14F-4D97-AF65-F5344CB8AC3E}">
        <p14:creationId xmlns:p14="http://schemas.microsoft.com/office/powerpoint/2010/main" val="1069334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F37C-9C13-F444-A659-8A64C0E3AC06}"/>
              </a:ext>
            </a:extLst>
          </p:cNvPr>
          <p:cNvSpPr>
            <a:spLocks noGrp="1"/>
          </p:cNvSpPr>
          <p:nvPr>
            <p:ph type="title"/>
          </p:nvPr>
        </p:nvSpPr>
        <p:spPr/>
        <p:txBody>
          <a:bodyPr>
            <a:normAutofit fontScale="90000"/>
          </a:bodyPr>
          <a:lstStyle/>
          <a:p>
            <a:r>
              <a:rPr lang="en-US" b="1" dirty="0"/>
              <a:t>15.1 Processors, Parallel Processing and Virtual Machines </a:t>
            </a:r>
            <a:endParaRPr lang="en-GB" dirty="0"/>
          </a:p>
        </p:txBody>
      </p:sp>
      <p:sp>
        <p:nvSpPr>
          <p:cNvPr id="3" name="Content Placeholder 2">
            <a:extLst>
              <a:ext uri="{FF2B5EF4-FFF2-40B4-BE49-F238E27FC236}">
                <a16:creationId xmlns:a16="http://schemas.microsoft.com/office/drawing/2014/main" id="{222EB8A2-5EA0-2C4E-A594-4DE18C16F8B7}"/>
              </a:ext>
            </a:extLst>
          </p:cNvPr>
          <p:cNvSpPr>
            <a:spLocks noGrp="1"/>
          </p:cNvSpPr>
          <p:nvPr>
            <p:ph idx="1"/>
          </p:nvPr>
        </p:nvSpPr>
        <p:spPr>
          <a:solidFill>
            <a:schemeClr val="accent2"/>
          </a:solidFill>
        </p:spPr>
        <p:txBody>
          <a:bodyPr>
            <a:normAutofit/>
          </a:bodyPr>
          <a:lstStyle/>
          <a:p>
            <a:pPr marL="514350" indent="-514350">
              <a:buFont typeface="+mj-lt"/>
              <a:buAutoNum type="arabicPeriod"/>
            </a:pPr>
            <a:r>
              <a:rPr lang="en-US" dirty="0"/>
              <a:t>Show understanding of Reduced Instruction Set Computers (RISC) and Complex Instruction Set Computers (CISC) processors </a:t>
            </a:r>
          </a:p>
          <a:p>
            <a:pPr marL="514350" indent="-514350">
              <a:buFont typeface="+mj-lt"/>
              <a:buAutoNum type="arabicPeriod"/>
            </a:pPr>
            <a:r>
              <a:rPr lang="en-US" dirty="0"/>
              <a:t>Show understanding of the importance / use of pipelining and registers in RISC processors </a:t>
            </a:r>
          </a:p>
          <a:p>
            <a:pPr marL="514350" indent="-514350">
              <a:buFont typeface="+mj-lt"/>
              <a:buAutoNum type="arabicPeriod"/>
            </a:pPr>
            <a:r>
              <a:rPr lang="en-US" dirty="0"/>
              <a:t>Show understanding of the four basic computer architectures </a:t>
            </a:r>
          </a:p>
          <a:p>
            <a:pPr marL="514350" indent="-514350">
              <a:buFont typeface="+mj-lt"/>
              <a:buAutoNum type="arabicPeriod"/>
            </a:pPr>
            <a:r>
              <a:rPr lang="en-US" dirty="0"/>
              <a:t>Show understanding of the characteristics of massively parallel computers </a:t>
            </a:r>
          </a:p>
          <a:p>
            <a:pPr marL="514350" indent="-514350">
              <a:buFont typeface="+mj-lt"/>
              <a:buAutoNum type="arabicPeriod"/>
            </a:pPr>
            <a:r>
              <a:rPr lang="en-US" dirty="0"/>
              <a:t>Show understanding of the concept of a virtual machine </a:t>
            </a:r>
          </a:p>
          <a:p>
            <a:pPr marL="514350" indent="-514350">
              <a:buFont typeface="+mj-lt"/>
              <a:buAutoNum type="arabicPeriod"/>
            </a:pPr>
            <a:r>
              <a:rPr lang="en-US" dirty="0"/>
              <a:t>Differences between RISC and CISC </a:t>
            </a:r>
          </a:p>
          <a:p>
            <a:pPr marL="514350" indent="-514350">
              <a:buFont typeface="+mj-lt"/>
              <a:buAutoNum type="arabicPeriod"/>
            </a:pPr>
            <a:r>
              <a:rPr lang="en-US" dirty="0"/>
              <a:t>Understand interrupt handling on CISC and RISC processors </a:t>
            </a:r>
          </a:p>
          <a:p>
            <a:pPr marL="514350" indent="-514350">
              <a:buFont typeface="+mj-lt"/>
              <a:buAutoNum type="arabicPeriod"/>
            </a:pPr>
            <a:r>
              <a:rPr lang="en-US" dirty="0"/>
              <a:t>SISD, SIMD, MISD, MIMD </a:t>
            </a:r>
          </a:p>
          <a:p>
            <a:pPr marL="514350" indent="-514350">
              <a:buFont typeface="+mj-lt"/>
              <a:buAutoNum type="arabicPeriod"/>
            </a:pPr>
            <a:r>
              <a:rPr lang="en-US" dirty="0"/>
              <a:t>Give examples of the role of virtual machines </a:t>
            </a:r>
          </a:p>
          <a:p>
            <a:pPr marL="514350" indent="-514350">
              <a:buFont typeface="+mj-lt"/>
              <a:buAutoNum type="arabicPeriod"/>
            </a:pPr>
            <a:r>
              <a:rPr lang="en-US" dirty="0"/>
              <a:t>Understand the benefits and limitations of virtual machines </a:t>
            </a:r>
          </a:p>
          <a:p>
            <a:pPr marL="514350" indent="-514350">
              <a:buFont typeface="+mj-lt"/>
              <a:buAutoNum type="arabicPeriod"/>
            </a:pPr>
            <a:endParaRPr lang="en-GB" dirty="0"/>
          </a:p>
        </p:txBody>
      </p:sp>
    </p:spTree>
    <p:extLst>
      <p:ext uri="{BB962C8B-B14F-4D97-AF65-F5344CB8AC3E}">
        <p14:creationId xmlns:p14="http://schemas.microsoft.com/office/powerpoint/2010/main" val="4822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CISC</a:t>
            </a:r>
          </a:p>
        </p:txBody>
      </p:sp>
      <p:sp>
        <p:nvSpPr>
          <p:cNvPr id="3" name="Content Placeholder 2"/>
          <p:cNvSpPr>
            <a:spLocks noGrp="1"/>
          </p:cNvSpPr>
          <p:nvPr>
            <p:ph idx="1"/>
          </p:nvPr>
        </p:nvSpPr>
        <p:spPr/>
        <p:txBody>
          <a:bodyPr>
            <a:normAutofit fontScale="85000" lnSpcReduction="20000"/>
          </a:bodyPr>
          <a:lstStyle/>
          <a:p>
            <a:r>
              <a:rPr lang="en-GB" dirty="0"/>
              <a:t>Complex Instruction Set Computers</a:t>
            </a:r>
          </a:p>
          <a:p>
            <a:r>
              <a:rPr lang="en-GB" dirty="0"/>
              <a:t>Uses microcode to have micro programmed implementation </a:t>
            </a:r>
          </a:p>
          <a:p>
            <a:r>
              <a:rPr lang="en-GB" dirty="0"/>
              <a:t>Microcode = small amounts of code (Not as small as RISC) </a:t>
            </a:r>
          </a:p>
          <a:p>
            <a:r>
              <a:rPr lang="en-GB" dirty="0"/>
              <a:t>Micro programmed implementation = when your control unit uses Microcode </a:t>
            </a:r>
          </a:p>
          <a:p>
            <a:endParaRPr lang="en-GB" dirty="0"/>
          </a:p>
          <a:p>
            <a:r>
              <a:rPr lang="en-GB" dirty="0"/>
              <a:t>Human example: </a:t>
            </a:r>
          </a:p>
          <a:p>
            <a:r>
              <a:rPr lang="en-GB" dirty="0"/>
              <a:t>RISC </a:t>
            </a:r>
          </a:p>
          <a:p>
            <a:r>
              <a:rPr lang="en-GB" dirty="0"/>
              <a:t>Breathe in</a:t>
            </a:r>
          </a:p>
          <a:p>
            <a:r>
              <a:rPr lang="en-GB" dirty="0"/>
              <a:t>Send air to lungs </a:t>
            </a:r>
          </a:p>
          <a:p>
            <a:r>
              <a:rPr lang="en-GB" dirty="0"/>
              <a:t>Do something here</a:t>
            </a:r>
          </a:p>
          <a:p>
            <a:r>
              <a:rPr lang="en-GB" dirty="0"/>
              <a:t>Breathe out</a:t>
            </a:r>
          </a:p>
          <a:p>
            <a:endParaRPr lang="en-GB" dirty="0"/>
          </a:p>
          <a:p>
            <a:r>
              <a:rPr lang="en-GB" dirty="0"/>
              <a:t>CISC</a:t>
            </a:r>
          </a:p>
          <a:p>
            <a:r>
              <a:rPr lang="en-GB" dirty="0"/>
              <a:t>Breathe </a:t>
            </a:r>
          </a:p>
          <a:p>
            <a:r>
              <a:rPr lang="en-GB" dirty="0"/>
              <a:t>The command breathe in CISC is microcode. It implies that if you say ”breathe” then the breathe in, send air to lungs, do something and breathe out are built in. </a:t>
            </a:r>
          </a:p>
        </p:txBody>
      </p:sp>
    </p:spTree>
    <p:extLst>
      <p:ext uri="{BB962C8B-B14F-4D97-AF65-F5344CB8AC3E}">
        <p14:creationId xmlns:p14="http://schemas.microsoft.com/office/powerpoint/2010/main" val="2132617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CISC</a:t>
            </a:r>
          </a:p>
        </p:txBody>
      </p:sp>
      <p:sp>
        <p:nvSpPr>
          <p:cNvPr id="3" name="Content Placeholder 2"/>
          <p:cNvSpPr>
            <a:spLocks noGrp="1"/>
          </p:cNvSpPr>
          <p:nvPr>
            <p:ph idx="1"/>
          </p:nvPr>
        </p:nvSpPr>
        <p:spPr>
          <a:xfrm>
            <a:off x="0" y="614596"/>
            <a:ext cx="7871791" cy="6243403"/>
          </a:xfrm>
        </p:spPr>
        <p:txBody>
          <a:bodyPr>
            <a:normAutofit fontScale="85000" lnSpcReduction="20000"/>
          </a:bodyPr>
          <a:lstStyle/>
          <a:p>
            <a:r>
              <a:rPr lang="en-GB" dirty="0"/>
              <a:t>Uses micro programmed design</a:t>
            </a:r>
          </a:p>
          <a:p>
            <a:r>
              <a:rPr lang="en-GB" dirty="0"/>
              <a:t>Has a lot more instructions than RISC</a:t>
            </a:r>
          </a:p>
          <a:p>
            <a:r>
              <a:rPr lang="en-GB" dirty="0"/>
              <a:t>More complex instructions then RISC </a:t>
            </a:r>
          </a:p>
          <a:p>
            <a:r>
              <a:rPr lang="en-GB" dirty="0"/>
              <a:t>Similar to HLL </a:t>
            </a:r>
          </a:p>
          <a:p>
            <a:r>
              <a:rPr lang="en-GB" dirty="0"/>
              <a:t>Less lines of code required</a:t>
            </a:r>
          </a:p>
          <a:p>
            <a:endParaRPr lang="en-GB" dirty="0"/>
          </a:p>
          <a:p>
            <a:r>
              <a:rPr lang="en-GB" dirty="0"/>
              <a:t>So for the same task we only need</a:t>
            </a:r>
          </a:p>
          <a:p>
            <a:endParaRPr lang="en-GB" dirty="0"/>
          </a:p>
          <a:p>
            <a:r>
              <a:rPr lang="en-GB" dirty="0"/>
              <a:t>MULT 6:1, 2:4  </a:t>
            </a:r>
          </a:p>
          <a:p>
            <a:endParaRPr lang="en-GB" dirty="0"/>
          </a:p>
          <a:p>
            <a:r>
              <a:rPr lang="en-GB" dirty="0"/>
              <a:t>This also loads the two numbers into two separate registers. Multiplies the numbers. Stores the numbers in the register</a:t>
            </a:r>
            <a:r>
              <a:rPr lang="mr-IN" dirty="0"/>
              <a:t>…</a:t>
            </a:r>
            <a:r>
              <a:rPr lang="en-GB" dirty="0"/>
              <a:t>but all using the ‘complex’ instruction MULT</a:t>
            </a:r>
          </a:p>
          <a:p>
            <a:endParaRPr lang="en-GB" dirty="0"/>
          </a:p>
          <a:p>
            <a:r>
              <a:rPr lang="en-GB" dirty="0"/>
              <a:t>CISC works directly with the RAM. You (programmer) don’t have to worry about loading or storing from the RAM, CISC will handle that for you</a:t>
            </a:r>
          </a:p>
          <a:p>
            <a:endParaRPr lang="en-GB" dirty="0"/>
          </a:p>
          <a:p>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8"/>
          <a:stretch/>
        </p:blipFill>
        <p:spPr>
          <a:xfrm>
            <a:off x="7871791" y="614594"/>
            <a:ext cx="3920435" cy="5755587"/>
          </a:xfrm>
          <a:prstGeom prst="rect">
            <a:avLst/>
          </a:prstGeom>
        </p:spPr>
      </p:pic>
      <p:sp>
        <p:nvSpPr>
          <p:cNvPr id="5" name="TextBox 4"/>
          <p:cNvSpPr txBox="1"/>
          <p:nvPr/>
        </p:nvSpPr>
        <p:spPr>
          <a:xfrm>
            <a:off x="10005646" y="1429756"/>
            <a:ext cx="386863" cy="369332"/>
          </a:xfrm>
          <a:prstGeom prst="rect">
            <a:avLst/>
          </a:prstGeom>
          <a:noFill/>
        </p:spPr>
        <p:txBody>
          <a:bodyPr wrap="square" rtlCol="0">
            <a:spAutoFit/>
          </a:bodyPr>
          <a:lstStyle/>
          <a:p>
            <a:r>
              <a:rPr lang="en-GB" b="1" dirty="0">
                <a:solidFill>
                  <a:schemeClr val="bg1"/>
                </a:solidFill>
              </a:rPr>
              <a:t>8</a:t>
            </a:r>
          </a:p>
        </p:txBody>
      </p:sp>
      <p:sp>
        <p:nvSpPr>
          <p:cNvPr id="6" name="TextBox 5"/>
          <p:cNvSpPr txBox="1"/>
          <p:nvPr/>
        </p:nvSpPr>
        <p:spPr>
          <a:xfrm>
            <a:off x="8258905" y="2420813"/>
            <a:ext cx="386863" cy="369332"/>
          </a:xfrm>
          <a:prstGeom prst="rect">
            <a:avLst/>
          </a:prstGeom>
          <a:noFill/>
        </p:spPr>
        <p:txBody>
          <a:bodyPr wrap="square" rtlCol="0">
            <a:spAutoFit/>
          </a:bodyPr>
          <a:lstStyle/>
          <a:p>
            <a:r>
              <a:rPr lang="en-GB" b="1" dirty="0">
                <a:solidFill>
                  <a:schemeClr val="bg1"/>
                </a:solidFill>
              </a:rPr>
              <a:t>5</a:t>
            </a:r>
          </a:p>
        </p:txBody>
      </p:sp>
    </p:spTree>
    <p:extLst>
      <p:ext uri="{BB962C8B-B14F-4D97-AF65-F5344CB8AC3E}">
        <p14:creationId xmlns:p14="http://schemas.microsoft.com/office/powerpoint/2010/main" val="2107575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dirty="0"/>
          </a:p>
        </p:txBody>
      </p:sp>
      <p:graphicFrame>
        <p:nvGraphicFramePr>
          <p:cNvPr id="4" name="Content Placeholder 3"/>
          <p:cNvGraphicFramePr>
            <a:graphicFrameLocks noGrp="1"/>
          </p:cNvGraphicFramePr>
          <p:nvPr>
            <p:ph idx="1"/>
          </p:nvPr>
        </p:nvGraphicFramePr>
        <p:xfrm>
          <a:off x="0" y="19174"/>
          <a:ext cx="12192000" cy="72542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a:txBody>
                    <a:bodyPr/>
                    <a:lstStyle/>
                    <a:p>
                      <a:r>
                        <a:rPr lang="en-GB" sz="3200" dirty="0"/>
                        <a:t>RISC</a:t>
                      </a:r>
                    </a:p>
                  </a:txBody>
                  <a:tcPr/>
                </a:tc>
                <a:tc>
                  <a:txBody>
                    <a:bodyPr/>
                    <a:lstStyle/>
                    <a:p>
                      <a:r>
                        <a:rPr lang="en-GB" sz="3200" dirty="0"/>
                        <a:t>CISC</a:t>
                      </a:r>
                    </a:p>
                  </a:txBody>
                  <a:tcPr/>
                </a:tc>
                <a:extLst>
                  <a:ext uri="{0D108BD9-81ED-4DB2-BD59-A6C34878D82A}">
                    <a16:rowId xmlns:a16="http://schemas.microsoft.com/office/drawing/2014/main" val="10000"/>
                  </a:ext>
                </a:extLst>
              </a:tr>
              <a:tr h="370840">
                <a:tc>
                  <a:txBody>
                    <a:bodyPr/>
                    <a:lstStyle/>
                    <a:p>
                      <a:r>
                        <a:rPr lang="en-GB" sz="3200" dirty="0"/>
                        <a:t>Simple instructions</a:t>
                      </a:r>
                    </a:p>
                  </a:txBody>
                  <a:tcPr/>
                </a:tc>
                <a:tc>
                  <a:txBody>
                    <a:bodyPr/>
                    <a:lstStyle/>
                    <a:p>
                      <a:r>
                        <a:rPr lang="en-GB" sz="3200" dirty="0"/>
                        <a:t>Complex instructions</a:t>
                      </a:r>
                    </a:p>
                  </a:txBody>
                  <a:tcPr/>
                </a:tc>
                <a:extLst>
                  <a:ext uri="{0D108BD9-81ED-4DB2-BD59-A6C34878D82A}">
                    <a16:rowId xmlns:a16="http://schemas.microsoft.com/office/drawing/2014/main" val="10001"/>
                  </a:ext>
                </a:extLst>
              </a:tr>
              <a:tr h="370840">
                <a:tc>
                  <a:txBody>
                    <a:bodyPr/>
                    <a:lstStyle/>
                    <a:p>
                      <a:r>
                        <a:rPr lang="en-GB" sz="3200" dirty="0"/>
                        <a:t>One instruction = one cycle</a:t>
                      </a:r>
                    </a:p>
                  </a:txBody>
                  <a:tcPr/>
                </a:tc>
                <a:tc>
                  <a:txBody>
                    <a:bodyPr/>
                    <a:lstStyle/>
                    <a:p>
                      <a:r>
                        <a:rPr lang="en-GB" sz="3200" dirty="0"/>
                        <a:t>Many instructions</a:t>
                      </a:r>
                      <a:r>
                        <a:rPr lang="en-GB" sz="3200" baseline="0" dirty="0"/>
                        <a:t> = One cycle</a:t>
                      </a:r>
                      <a:endParaRPr lang="en-GB" sz="3200" dirty="0"/>
                    </a:p>
                  </a:txBody>
                  <a:tcPr/>
                </a:tc>
                <a:extLst>
                  <a:ext uri="{0D108BD9-81ED-4DB2-BD59-A6C34878D82A}">
                    <a16:rowId xmlns:a16="http://schemas.microsoft.com/office/drawing/2014/main" val="10002"/>
                  </a:ext>
                </a:extLst>
              </a:tr>
              <a:tr h="370840">
                <a:tc>
                  <a:txBody>
                    <a:bodyPr/>
                    <a:lstStyle/>
                    <a:p>
                      <a:r>
                        <a:rPr lang="en-GB" sz="3200" dirty="0"/>
                        <a:t>Register to Register (LOAD and STORE are</a:t>
                      </a:r>
                      <a:r>
                        <a:rPr lang="en-GB" sz="3200" baseline="0" dirty="0"/>
                        <a:t> separate commands)</a:t>
                      </a:r>
                      <a:endParaRPr lang="en-GB" sz="3200" dirty="0"/>
                    </a:p>
                  </a:txBody>
                  <a:tcPr/>
                </a:tc>
                <a:tc>
                  <a:txBody>
                    <a:bodyPr/>
                    <a:lstStyle/>
                    <a:p>
                      <a:r>
                        <a:rPr lang="en-GB" sz="3200" dirty="0"/>
                        <a:t>Memory</a:t>
                      </a:r>
                      <a:r>
                        <a:rPr lang="en-GB" sz="3200" baseline="0" dirty="0"/>
                        <a:t> to Memory (LOAD and STORE are built into the instructions)</a:t>
                      </a:r>
                      <a:endParaRPr lang="en-GB" sz="3200" dirty="0"/>
                    </a:p>
                  </a:txBody>
                  <a:tcPr/>
                </a:tc>
                <a:extLst>
                  <a:ext uri="{0D108BD9-81ED-4DB2-BD59-A6C34878D82A}">
                    <a16:rowId xmlns:a16="http://schemas.microsoft.com/office/drawing/2014/main" val="10003"/>
                  </a:ext>
                </a:extLst>
              </a:tr>
              <a:tr h="370840">
                <a:tc>
                  <a:txBody>
                    <a:bodyPr/>
                    <a:lstStyle/>
                    <a:p>
                      <a:r>
                        <a:rPr lang="en-GB" sz="3200" dirty="0"/>
                        <a:t>Speeds</a:t>
                      </a:r>
                      <a:r>
                        <a:rPr lang="en-GB" sz="3200" baseline="0" dirty="0"/>
                        <a:t> up individual instructions</a:t>
                      </a:r>
                      <a:endParaRPr lang="en-GB" sz="3200" dirty="0"/>
                    </a:p>
                  </a:txBody>
                  <a:tcPr/>
                </a:tc>
                <a:tc>
                  <a:txBody>
                    <a:bodyPr/>
                    <a:lstStyle/>
                    <a:p>
                      <a:r>
                        <a:rPr lang="en-GB" sz="3200" dirty="0"/>
                        <a:t>Tries to</a:t>
                      </a:r>
                      <a:r>
                        <a:rPr lang="en-GB" sz="3200" baseline="0" dirty="0"/>
                        <a:t> do a task in few lines as possible </a:t>
                      </a:r>
                      <a:endParaRPr lang="en-GB" sz="3200" dirty="0"/>
                    </a:p>
                  </a:txBody>
                  <a:tcPr/>
                </a:tc>
                <a:extLst>
                  <a:ext uri="{0D108BD9-81ED-4DB2-BD59-A6C34878D82A}">
                    <a16:rowId xmlns:a16="http://schemas.microsoft.com/office/drawing/2014/main" val="10004"/>
                  </a:ext>
                </a:extLst>
              </a:tr>
              <a:tr h="370840">
                <a:tc>
                  <a:txBody>
                    <a:bodyPr/>
                    <a:lstStyle/>
                    <a:p>
                      <a:r>
                        <a:rPr lang="en-GB" sz="3200" dirty="0"/>
                        <a:t>Instructions are fixed length</a:t>
                      </a:r>
                    </a:p>
                  </a:txBody>
                  <a:tcPr/>
                </a:tc>
                <a:tc>
                  <a:txBody>
                    <a:bodyPr/>
                    <a:lstStyle/>
                    <a:p>
                      <a:r>
                        <a:rPr lang="en-GB" sz="3200" dirty="0"/>
                        <a:t>Variable length instructions</a:t>
                      </a:r>
                    </a:p>
                  </a:txBody>
                  <a:tcPr/>
                </a:tc>
                <a:extLst>
                  <a:ext uri="{0D108BD9-81ED-4DB2-BD59-A6C34878D82A}">
                    <a16:rowId xmlns:a16="http://schemas.microsoft.com/office/drawing/2014/main" val="10005"/>
                  </a:ext>
                </a:extLst>
              </a:tr>
              <a:tr h="370840">
                <a:tc>
                  <a:txBody>
                    <a:bodyPr/>
                    <a:lstStyle/>
                    <a:p>
                      <a:r>
                        <a:rPr lang="en-GB" sz="3200" dirty="0"/>
                        <a:t>Fewer addressing modes</a:t>
                      </a:r>
                    </a:p>
                  </a:txBody>
                  <a:tcPr/>
                </a:tc>
                <a:tc>
                  <a:txBody>
                    <a:bodyPr/>
                    <a:lstStyle/>
                    <a:p>
                      <a:r>
                        <a:rPr lang="en-GB" sz="3200" dirty="0"/>
                        <a:t>More addressing modes</a:t>
                      </a:r>
                    </a:p>
                  </a:txBody>
                  <a:tcPr/>
                </a:tc>
                <a:extLst>
                  <a:ext uri="{0D108BD9-81ED-4DB2-BD59-A6C34878D82A}">
                    <a16:rowId xmlns:a16="http://schemas.microsoft.com/office/drawing/2014/main" val="10006"/>
                  </a:ext>
                </a:extLst>
              </a:tr>
              <a:tr h="370840">
                <a:tc>
                  <a:txBody>
                    <a:bodyPr/>
                    <a:lstStyle/>
                    <a:p>
                      <a:r>
                        <a:rPr lang="en-GB" sz="3200" dirty="0"/>
                        <a:t>Multiple register sets</a:t>
                      </a:r>
                    </a:p>
                  </a:txBody>
                  <a:tcPr/>
                </a:tc>
                <a:tc>
                  <a:txBody>
                    <a:bodyPr/>
                    <a:lstStyle/>
                    <a:p>
                      <a:r>
                        <a:rPr lang="en-GB" sz="3200" dirty="0"/>
                        <a:t>Fewer registers</a:t>
                      </a:r>
                    </a:p>
                  </a:txBody>
                  <a:tcPr/>
                </a:tc>
                <a:extLst>
                  <a:ext uri="{0D108BD9-81ED-4DB2-BD59-A6C34878D82A}">
                    <a16:rowId xmlns:a16="http://schemas.microsoft.com/office/drawing/2014/main" val="10007"/>
                  </a:ext>
                </a:extLst>
              </a:tr>
              <a:tr h="370840">
                <a:tc>
                  <a:txBody>
                    <a:bodyPr/>
                    <a:lstStyle/>
                    <a:p>
                      <a:r>
                        <a:rPr lang="en-GB" sz="3200" dirty="0"/>
                        <a:t>Hard wired</a:t>
                      </a:r>
                      <a:r>
                        <a:rPr lang="en-GB" sz="3200" baseline="0" dirty="0"/>
                        <a:t> control unit</a:t>
                      </a:r>
                      <a:endParaRPr lang="en-GB" sz="3200" dirty="0"/>
                    </a:p>
                  </a:txBody>
                  <a:tcPr/>
                </a:tc>
                <a:tc>
                  <a:txBody>
                    <a:bodyPr/>
                    <a:lstStyle/>
                    <a:p>
                      <a:r>
                        <a:rPr lang="en-GB" sz="3200" dirty="0"/>
                        <a:t>Microprogrammed</a:t>
                      </a:r>
                      <a:r>
                        <a:rPr lang="en-GB" sz="3200" baseline="0" dirty="0"/>
                        <a:t> control unit</a:t>
                      </a:r>
                      <a:endParaRPr lang="en-GB" sz="3200" dirty="0"/>
                    </a:p>
                  </a:txBody>
                  <a:tcPr/>
                </a:tc>
                <a:extLst>
                  <a:ext uri="{0D108BD9-81ED-4DB2-BD59-A6C34878D82A}">
                    <a16:rowId xmlns:a16="http://schemas.microsoft.com/office/drawing/2014/main" val="10008"/>
                  </a:ext>
                </a:extLst>
              </a:tr>
              <a:tr h="370840">
                <a:tc>
                  <a:txBody>
                    <a:bodyPr/>
                    <a:lstStyle/>
                    <a:p>
                      <a:r>
                        <a:rPr lang="en-GB" sz="3200" dirty="0"/>
                        <a:t>Easier pipelining</a:t>
                      </a:r>
                    </a:p>
                  </a:txBody>
                  <a:tcPr/>
                </a:tc>
                <a:tc>
                  <a:txBody>
                    <a:bodyPr/>
                    <a:lstStyle/>
                    <a:p>
                      <a:r>
                        <a:rPr lang="en-GB" sz="3200" dirty="0"/>
                        <a:t>Harder pipeline </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55110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Addressing modes</a:t>
            </a:r>
          </a:p>
        </p:txBody>
      </p:sp>
      <p:sp>
        <p:nvSpPr>
          <p:cNvPr id="3" name="Content Placeholder 2"/>
          <p:cNvSpPr>
            <a:spLocks noGrp="1"/>
          </p:cNvSpPr>
          <p:nvPr>
            <p:ph idx="1"/>
          </p:nvPr>
        </p:nvSpPr>
        <p:spPr/>
        <p:txBody>
          <a:bodyPr>
            <a:normAutofit fontScale="85000" lnSpcReduction="20000"/>
          </a:bodyPr>
          <a:lstStyle/>
          <a:p>
            <a:r>
              <a:rPr lang="en-GB" dirty="0"/>
              <a:t>How you calculate the memory address. </a:t>
            </a:r>
          </a:p>
          <a:p>
            <a:endParaRPr lang="en-GB" dirty="0"/>
          </a:p>
          <a:p>
            <a:r>
              <a:rPr lang="en-GB" dirty="0"/>
              <a:t>Absolute / Direct </a:t>
            </a:r>
            <a:br>
              <a:rPr lang="en-GB" dirty="0"/>
            </a:br>
            <a:r>
              <a:rPr lang="en-GB" dirty="0"/>
              <a:t>The address number you give is the address where the data is</a:t>
            </a:r>
          </a:p>
          <a:p>
            <a:endParaRPr lang="en-GB" dirty="0"/>
          </a:p>
          <a:p>
            <a:r>
              <a:rPr lang="en-GB" dirty="0"/>
              <a:t>PC </a:t>
            </a:r>
            <a:r>
              <a:rPr lang="mr-IN" dirty="0"/>
              <a:t>–</a:t>
            </a:r>
            <a:r>
              <a:rPr lang="en-GB" dirty="0"/>
              <a:t> Relative</a:t>
            </a:r>
            <a:br>
              <a:rPr lang="en-GB" dirty="0"/>
            </a:br>
            <a:r>
              <a:rPr lang="en-GB" dirty="0"/>
              <a:t>The next instruction + an offset = memory address</a:t>
            </a:r>
          </a:p>
          <a:p>
            <a:endParaRPr lang="en-GB" dirty="0"/>
          </a:p>
          <a:p>
            <a:r>
              <a:rPr lang="en-GB" dirty="0"/>
              <a:t>Register indirect</a:t>
            </a:r>
            <a:br>
              <a:rPr lang="en-GB" dirty="0"/>
            </a:br>
            <a:r>
              <a:rPr lang="en-GB" dirty="0"/>
              <a:t>If you say look in register B14, then it looks in B14 and now B14 takes control </a:t>
            </a:r>
          </a:p>
          <a:p>
            <a:endParaRPr lang="en-GB" dirty="0"/>
          </a:p>
          <a:p>
            <a:r>
              <a:rPr lang="en-GB" dirty="0"/>
              <a:t>Sequential</a:t>
            </a:r>
            <a:br>
              <a:rPr lang="en-GB" dirty="0"/>
            </a:br>
            <a:r>
              <a:rPr lang="en-GB" dirty="0"/>
              <a:t>The next instruction is next in memory</a:t>
            </a:r>
          </a:p>
          <a:p>
            <a:endParaRPr lang="en-GB" dirty="0"/>
          </a:p>
          <a:p>
            <a:r>
              <a:rPr lang="en-GB" dirty="0"/>
              <a:t>Conditional </a:t>
            </a:r>
            <a:br>
              <a:rPr lang="en-GB" dirty="0"/>
            </a:br>
            <a:r>
              <a:rPr lang="en-GB" dirty="0"/>
              <a:t>Has a fixed +1 offset. Similar to an IF statement. IF register B14 = 0 then SKIP </a:t>
            </a:r>
          </a:p>
          <a:p>
            <a:endParaRPr lang="en-GB" dirty="0"/>
          </a:p>
          <a:p>
            <a:r>
              <a:rPr lang="en-GB" dirty="0"/>
              <a:t>And there are many more</a:t>
            </a:r>
          </a:p>
        </p:txBody>
      </p:sp>
    </p:spTree>
    <p:extLst>
      <p:ext uri="{BB962C8B-B14F-4D97-AF65-F5344CB8AC3E}">
        <p14:creationId xmlns:p14="http://schemas.microsoft.com/office/powerpoint/2010/main" val="2124736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 what is faster?</a:t>
            </a:r>
          </a:p>
        </p:txBody>
      </p:sp>
      <p:sp>
        <p:nvSpPr>
          <p:cNvPr id="3" name="Content Placeholder 2"/>
          <p:cNvSpPr>
            <a:spLocks noGrp="1"/>
          </p:cNvSpPr>
          <p:nvPr>
            <p:ph idx="1"/>
          </p:nvPr>
        </p:nvSpPr>
        <p:spPr/>
        <p:txBody>
          <a:bodyPr/>
          <a:lstStyle/>
          <a:p>
            <a:r>
              <a:rPr lang="en-GB" dirty="0"/>
              <a:t>Debateable </a:t>
            </a:r>
          </a:p>
          <a:p>
            <a:r>
              <a:rPr lang="en-GB" dirty="0"/>
              <a:t>More but simpler instructions versus Less but complex instructions </a:t>
            </a:r>
          </a:p>
          <a:p>
            <a:endParaRPr lang="en-GB" dirty="0"/>
          </a:p>
          <a:p>
            <a:r>
              <a:rPr lang="en-GB" dirty="0"/>
              <a:t>Time per program = time per cycle * cycles per instruction * instructions per program </a:t>
            </a:r>
          </a:p>
          <a:p>
            <a:endParaRPr lang="en-GB" dirty="0"/>
          </a:p>
          <a:p>
            <a:r>
              <a:rPr lang="en-GB" dirty="0"/>
              <a:t>RISC wants to minimise cycles per instruction </a:t>
            </a:r>
          </a:p>
          <a:p>
            <a:r>
              <a:rPr lang="en-GB" dirty="0"/>
              <a:t>CISC wants to minimise instructions per program </a:t>
            </a:r>
          </a:p>
          <a:p>
            <a:endParaRPr lang="en-GB" dirty="0"/>
          </a:p>
          <a:p>
            <a:endParaRPr lang="en-GB" dirty="0"/>
          </a:p>
        </p:txBody>
      </p:sp>
    </p:spTree>
    <p:extLst>
      <p:ext uri="{BB962C8B-B14F-4D97-AF65-F5344CB8AC3E}">
        <p14:creationId xmlns:p14="http://schemas.microsoft.com/office/powerpoint/2010/main" val="4074516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Pipelining </a:t>
            </a:r>
          </a:p>
        </p:txBody>
      </p:sp>
      <p:sp>
        <p:nvSpPr>
          <p:cNvPr id="3" name="Content Placeholder 2"/>
          <p:cNvSpPr>
            <a:spLocks noGrp="1"/>
          </p:cNvSpPr>
          <p:nvPr>
            <p:ph idx="1"/>
          </p:nvPr>
        </p:nvSpPr>
        <p:spPr>
          <a:xfrm>
            <a:off x="0" y="614596"/>
            <a:ext cx="12192000" cy="6243403"/>
          </a:xfrm>
        </p:spPr>
        <p:txBody>
          <a:bodyPr/>
          <a:lstStyle/>
          <a:p>
            <a:r>
              <a:rPr lang="en-GB" dirty="0"/>
              <a:t>Because in RISC each instruction has a fixed length. </a:t>
            </a:r>
          </a:p>
          <a:p>
            <a:endParaRPr lang="en-GB" dirty="0"/>
          </a:p>
          <a:p>
            <a:r>
              <a:rPr lang="en-GB" dirty="0"/>
              <a:t>And each instruction is one cycle </a:t>
            </a:r>
          </a:p>
          <a:p>
            <a:endParaRPr lang="en-GB" dirty="0"/>
          </a:p>
          <a:p>
            <a:r>
              <a:rPr lang="en-GB" dirty="0"/>
              <a:t>It is easier to pipeline tasks </a:t>
            </a:r>
          </a:p>
          <a:p>
            <a:endParaRPr lang="en-GB" dirty="0"/>
          </a:p>
          <a:p>
            <a:r>
              <a:rPr lang="en-GB" dirty="0"/>
              <a:t>Pipeline = Instruction level parallelism </a:t>
            </a:r>
          </a:p>
          <a:p>
            <a:endParaRPr lang="en-GB" dirty="0"/>
          </a:p>
          <a:p>
            <a:r>
              <a:rPr lang="en-GB" dirty="0"/>
              <a:t>Instruction level parallelism = breaking one task down into different stages</a:t>
            </a:r>
          </a:p>
        </p:txBody>
      </p:sp>
    </p:spTree>
    <p:extLst>
      <p:ext uri="{BB962C8B-B14F-4D97-AF65-F5344CB8AC3E}">
        <p14:creationId xmlns:p14="http://schemas.microsoft.com/office/powerpoint/2010/main" val="1919260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Unpipelined</a:t>
            </a:r>
          </a:p>
        </p:txBody>
      </p:sp>
      <p:sp>
        <p:nvSpPr>
          <p:cNvPr id="3" name="Content Placeholder 2"/>
          <p:cNvSpPr>
            <a:spLocks noGrp="1"/>
          </p:cNvSpPr>
          <p:nvPr>
            <p:ph idx="1"/>
          </p:nvPr>
        </p:nvSpPr>
        <p:spPr>
          <a:xfrm>
            <a:off x="0" y="614596"/>
            <a:ext cx="12192000" cy="6243403"/>
          </a:xfrm>
        </p:spPr>
        <p:txBody>
          <a:bodyPr/>
          <a:lstStyle/>
          <a:p>
            <a:r>
              <a:rPr lang="en-GB" dirty="0"/>
              <a:t>Where one instruction must finish before another one can start</a:t>
            </a:r>
          </a:p>
          <a:p>
            <a:r>
              <a:rPr lang="en-GB" dirty="0"/>
              <a:t>No parallelism. Only one instruction being done at a time.  </a:t>
            </a:r>
          </a:p>
        </p:txBody>
      </p:sp>
      <p:grpSp>
        <p:nvGrpSpPr>
          <p:cNvPr id="4" name="Group 3"/>
          <p:cNvGrpSpPr/>
          <p:nvPr/>
        </p:nvGrpSpPr>
        <p:grpSpPr>
          <a:xfrm>
            <a:off x="0" y="2051924"/>
            <a:ext cx="8016949" cy="4401879"/>
            <a:chOff x="260389" y="1190847"/>
            <a:chExt cx="6544448" cy="5244075"/>
          </a:xfrm>
        </p:grpSpPr>
        <p:cxnSp>
          <p:nvCxnSpPr>
            <p:cNvPr id="5" name="Straight Arrow Connector 4"/>
            <p:cNvCxnSpPr/>
            <p:nvPr/>
          </p:nvCxnSpPr>
          <p:spPr>
            <a:xfrm>
              <a:off x="978195" y="1190847"/>
              <a:ext cx="0" cy="4550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978195" y="5911702"/>
              <a:ext cx="5826642" cy="43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0389" y="1515662"/>
              <a:ext cx="1360968" cy="523220"/>
            </a:xfrm>
            <a:prstGeom prst="rect">
              <a:avLst/>
            </a:prstGeom>
            <a:noFill/>
          </p:spPr>
          <p:txBody>
            <a:bodyPr wrap="square" rtlCol="0">
              <a:spAutoFit/>
            </a:bodyPr>
            <a:lstStyle/>
            <a:p>
              <a:r>
                <a:rPr lang="en-GB" sz="2800" dirty="0"/>
                <a:t>Jobs</a:t>
              </a:r>
            </a:p>
          </p:txBody>
        </p:sp>
        <p:sp>
          <p:nvSpPr>
            <p:cNvPr id="8" name="TextBox 7"/>
            <p:cNvSpPr txBox="1"/>
            <p:nvPr/>
          </p:nvSpPr>
          <p:spPr>
            <a:xfrm>
              <a:off x="1151861" y="5911702"/>
              <a:ext cx="1360968" cy="523220"/>
            </a:xfrm>
            <a:prstGeom prst="rect">
              <a:avLst/>
            </a:prstGeom>
            <a:noFill/>
          </p:spPr>
          <p:txBody>
            <a:bodyPr wrap="square" rtlCol="0">
              <a:spAutoFit/>
            </a:bodyPr>
            <a:lstStyle/>
            <a:p>
              <a:r>
                <a:rPr lang="en-GB" sz="2800" dirty="0"/>
                <a:t>Time</a:t>
              </a:r>
            </a:p>
          </p:txBody>
        </p:sp>
      </p:grpSp>
      <p:sp>
        <p:nvSpPr>
          <p:cNvPr id="12" name="Rectangle 11"/>
          <p:cNvSpPr/>
          <p:nvPr/>
        </p:nvSpPr>
        <p:spPr>
          <a:xfrm>
            <a:off x="1100893" y="2137024"/>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p:cNvSpPr/>
          <p:nvPr/>
        </p:nvSpPr>
        <p:spPr>
          <a:xfrm>
            <a:off x="2785730" y="2963421"/>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p:cNvSpPr/>
          <p:nvPr/>
        </p:nvSpPr>
        <p:spPr>
          <a:xfrm>
            <a:off x="4470567" y="3754301"/>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p:cNvSpPr/>
          <p:nvPr/>
        </p:nvSpPr>
        <p:spPr>
          <a:xfrm>
            <a:off x="6155404" y="4580698"/>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64479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Pipelined</a:t>
            </a:r>
          </a:p>
        </p:txBody>
      </p:sp>
      <p:sp>
        <p:nvSpPr>
          <p:cNvPr id="3" name="Content Placeholder 2"/>
          <p:cNvSpPr>
            <a:spLocks noGrp="1"/>
          </p:cNvSpPr>
          <p:nvPr>
            <p:ph idx="1"/>
          </p:nvPr>
        </p:nvSpPr>
        <p:spPr>
          <a:xfrm>
            <a:off x="0" y="614596"/>
            <a:ext cx="12192000" cy="6243403"/>
          </a:xfrm>
        </p:spPr>
        <p:txBody>
          <a:bodyPr/>
          <a:lstStyle/>
          <a:p>
            <a:r>
              <a:rPr lang="en-GB" dirty="0"/>
              <a:t>Where one instruction is broken down into different stages </a:t>
            </a:r>
          </a:p>
          <a:p>
            <a:r>
              <a:rPr lang="en-GB" dirty="0"/>
              <a:t>Once task A finishes on the first on the first job then task B begins, at the same time, while task B is running on the first job, task A is starting work on the second job</a:t>
            </a:r>
          </a:p>
          <a:p>
            <a:endParaRPr lang="en-GB" dirty="0"/>
          </a:p>
          <a:p>
            <a:r>
              <a:rPr lang="en-GB" dirty="0"/>
              <a:t>						</a:t>
            </a:r>
            <a:br>
              <a:rPr lang="en-GB" dirty="0"/>
            </a:br>
            <a:endParaRPr lang="en-GB" dirty="0"/>
          </a:p>
          <a:p>
            <a:endParaRPr lang="en-GB" dirty="0"/>
          </a:p>
        </p:txBody>
      </p:sp>
      <p:grpSp>
        <p:nvGrpSpPr>
          <p:cNvPr id="4" name="Group 3"/>
          <p:cNvGrpSpPr/>
          <p:nvPr/>
        </p:nvGrpSpPr>
        <p:grpSpPr>
          <a:xfrm>
            <a:off x="0" y="2456121"/>
            <a:ext cx="8016949" cy="4401879"/>
            <a:chOff x="260389" y="1190847"/>
            <a:chExt cx="6544448" cy="5244075"/>
          </a:xfrm>
        </p:grpSpPr>
        <p:cxnSp>
          <p:nvCxnSpPr>
            <p:cNvPr id="5" name="Straight Arrow Connector 4"/>
            <p:cNvCxnSpPr/>
            <p:nvPr/>
          </p:nvCxnSpPr>
          <p:spPr>
            <a:xfrm>
              <a:off x="978195" y="1190847"/>
              <a:ext cx="0" cy="4550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978195" y="5911702"/>
              <a:ext cx="5826642" cy="43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0389" y="1515662"/>
              <a:ext cx="1360968" cy="523220"/>
            </a:xfrm>
            <a:prstGeom prst="rect">
              <a:avLst/>
            </a:prstGeom>
            <a:noFill/>
          </p:spPr>
          <p:txBody>
            <a:bodyPr wrap="square" rtlCol="0">
              <a:spAutoFit/>
            </a:bodyPr>
            <a:lstStyle/>
            <a:p>
              <a:r>
                <a:rPr lang="en-GB" sz="2800" dirty="0"/>
                <a:t>Jobs</a:t>
              </a:r>
            </a:p>
          </p:txBody>
        </p:sp>
        <p:sp>
          <p:nvSpPr>
            <p:cNvPr id="8" name="TextBox 7"/>
            <p:cNvSpPr txBox="1"/>
            <p:nvPr/>
          </p:nvSpPr>
          <p:spPr>
            <a:xfrm>
              <a:off x="1151861" y="5911702"/>
              <a:ext cx="1360968" cy="523220"/>
            </a:xfrm>
            <a:prstGeom prst="rect">
              <a:avLst/>
            </a:prstGeom>
            <a:noFill/>
          </p:spPr>
          <p:txBody>
            <a:bodyPr wrap="square" rtlCol="0">
              <a:spAutoFit/>
            </a:bodyPr>
            <a:lstStyle/>
            <a:p>
              <a:r>
                <a:rPr lang="en-GB" sz="2800" dirty="0"/>
                <a:t>Time</a:t>
              </a:r>
            </a:p>
          </p:txBody>
        </p:sp>
      </p:grpSp>
      <p:sp>
        <p:nvSpPr>
          <p:cNvPr id="12" name="Rectangle 11"/>
          <p:cNvSpPr/>
          <p:nvPr/>
        </p:nvSpPr>
        <p:spPr>
          <a:xfrm>
            <a:off x="1100893" y="2519956"/>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13" name="Rectangle 12"/>
          <p:cNvSpPr/>
          <p:nvPr/>
        </p:nvSpPr>
        <p:spPr>
          <a:xfrm>
            <a:off x="1642499" y="2525198"/>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14" name="Rectangle 13"/>
          <p:cNvSpPr/>
          <p:nvPr/>
        </p:nvSpPr>
        <p:spPr>
          <a:xfrm>
            <a:off x="2220360" y="2525198"/>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16" name="Rectangle 15"/>
          <p:cNvSpPr/>
          <p:nvPr/>
        </p:nvSpPr>
        <p:spPr>
          <a:xfrm>
            <a:off x="1682353" y="3404303"/>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0" name="Rectangle 19"/>
          <p:cNvSpPr/>
          <p:nvPr/>
        </p:nvSpPr>
        <p:spPr>
          <a:xfrm>
            <a:off x="2223959" y="3409545"/>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1" name="Rectangle 20"/>
          <p:cNvSpPr/>
          <p:nvPr/>
        </p:nvSpPr>
        <p:spPr>
          <a:xfrm>
            <a:off x="2801820" y="3409545"/>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22" name="Rectangle 21"/>
          <p:cNvSpPr/>
          <p:nvPr/>
        </p:nvSpPr>
        <p:spPr>
          <a:xfrm>
            <a:off x="2248646" y="4263760"/>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3" name="Rectangle 22"/>
          <p:cNvSpPr/>
          <p:nvPr/>
        </p:nvSpPr>
        <p:spPr>
          <a:xfrm>
            <a:off x="2790252" y="4269002"/>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4" name="Rectangle 23"/>
          <p:cNvSpPr/>
          <p:nvPr/>
        </p:nvSpPr>
        <p:spPr>
          <a:xfrm>
            <a:off x="3368113" y="4269002"/>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25" name="Rectangle 24"/>
          <p:cNvSpPr/>
          <p:nvPr/>
        </p:nvSpPr>
        <p:spPr>
          <a:xfrm>
            <a:off x="2839626" y="5144482"/>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6" name="Rectangle 25"/>
          <p:cNvSpPr/>
          <p:nvPr/>
        </p:nvSpPr>
        <p:spPr>
          <a:xfrm>
            <a:off x="3381232" y="5149724"/>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7" name="Rectangle 26"/>
          <p:cNvSpPr/>
          <p:nvPr/>
        </p:nvSpPr>
        <p:spPr>
          <a:xfrm>
            <a:off x="3959093" y="5149724"/>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Tree>
    <p:extLst>
      <p:ext uri="{BB962C8B-B14F-4D97-AF65-F5344CB8AC3E}">
        <p14:creationId xmlns:p14="http://schemas.microsoft.com/office/powerpoint/2010/main" val="293138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Pipelined</a:t>
            </a:r>
          </a:p>
        </p:txBody>
      </p:sp>
      <p:sp>
        <p:nvSpPr>
          <p:cNvPr id="3" name="Content Placeholder 2"/>
          <p:cNvSpPr>
            <a:spLocks noGrp="1"/>
          </p:cNvSpPr>
          <p:nvPr>
            <p:ph idx="1"/>
          </p:nvPr>
        </p:nvSpPr>
        <p:spPr>
          <a:xfrm>
            <a:off x="0" y="614596"/>
            <a:ext cx="12192000" cy="6243403"/>
          </a:xfrm>
        </p:spPr>
        <p:txBody>
          <a:bodyPr>
            <a:normAutofit/>
          </a:bodyPr>
          <a:lstStyle/>
          <a:p>
            <a:r>
              <a:rPr lang="en-GB" sz="2400" dirty="0"/>
              <a:t>Each task (A, B and C) run on a different circuit </a:t>
            </a:r>
          </a:p>
          <a:p>
            <a:r>
              <a:rPr lang="en-GB" sz="2400" dirty="0"/>
              <a:t>The total amount of time from the start of task A to task C for a single job may be the same as unpipelined. Its just that you are starting to work on a different job while another job is still running. </a:t>
            </a:r>
          </a:p>
          <a:p>
            <a:r>
              <a:rPr lang="en-GB" sz="2400" dirty="0"/>
              <a:t>In this example we split into 3 stages so our parallelism is 3</a:t>
            </a:r>
          </a:p>
          <a:p>
            <a:r>
              <a:rPr lang="en-GB" sz="2400" dirty="0"/>
              <a:t>						</a:t>
            </a:r>
            <a:br>
              <a:rPr lang="en-GB" sz="2400" dirty="0"/>
            </a:br>
            <a:endParaRPr lang="en-GB" sz="2400" dirty="0"/>
          </a:p>
          <a:p>
            <a:endParaRPr lang="en-GB" sz="2400" dirty="0"/>
          </a:p>
        </p:txBody>
      </p:sp>
      <p:grpSp>
        <p:nvGrpSpPr>
          <p:cNvPr id="4" name="Group 3"/>
          <p:cNvGrpSpPr/>
          <p:nvPr/>
        </p:nvGrpSpPr>
        <p:grpSpPr>
          <a:xfrm>
            <a:off x="0" y="2498651"/>
            <a:ext cx="8016949" cy="4401879"/>
            <a:chOff x="260389" y="1190847"/>
            <a:chExt cx="6544448" cy="5244075"/>
          </a:xfrm>
        </p:grpSpPr>
        <p:cxnSp>
          <p:nvCxnSpPr>
            <p:cNvPr id="5" name="Straight Arrow Connector 4"/>
            <p:cNvCxnSpPr/>
            <p:nvPr/>
          </p:nvCxnSpPr>
          <p:spPr>
            <a:xfrm>
              <a:off x="978195" y="1190847"/>
              <a:ext cx="0" cy="4550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978195" y="5911702"/>
              <a:ext cx="5826642" cy="43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0389" y="1515662"/>
              <a:ext cx="1360968" cy="523220"/>
            </a:xfrm>
            <a:prstGeom prst="rect">
              <a:avLst/>
            </a:prstGeom>
            <a:noFill/>
          </p:spPr>
          <p:txBody>
            <a:bodyPr wrap="square" rtlCol="0">
              <a:spAutoFit/>
            </a:bodyPr>
            <a:lstStyle/>
            <a:p>
              <a:r>
                <a:rPr lang="en-GB" sz="2800" dirty="0"/>
                <a:t>Jobs</a:t>
              </a:r>
            </a:p>
          </p:txBody>
        </p:sp>
        <p:sp>
          <p:nvSpPr>
            <p:cNvPr id="8" name="TextBox 7"/>
            <p:cNvSpPr txBox="1"/>
            <p:nvPr/>
          </p:nvSpPr>
          <p:spPr>
            <a:xfrm>
              <a:off x="1151861" y="5911702"/>
              <a:ext cx="1360968" cy="523220"/>
            </a:xfrm>
            <a:prstGeom prst="rect">
              <a:avLst/>
            </a:prstGeom>
            <a:noFill/>
          </p:spPr>
          <p:txBody>
            <a:bodyPr wrap="square" rtlCol="0">
              <a:spAutoFit/>
            </a:bodyPr>
            <a:lstStyle/>
            <a:p>
              <a:r>
                <a:rPr lang="en-GB" sz="2800" dirty="0"/>
                <a:t>Time</a:t>
              </a:r>
            </a:p>
          </p:txBody>
        </p:sp>
      </p:grpSp>
      <p:sp>
        <p:nvSpPr>
          <p:cNvPr id="12" name="Rectangle 11"/>
          <p:cNvSpPr/>
          <p:nvPr/>
        </p:nvSpPr>
        <p:spPr>
          <a:xfrm>
            <a:off x="1100893" y="2902726"/>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13" name="Rectangle 12"/>
          <p:cNvSpPr/>
          <p:nvPr/>
        </p:nvSpPr>
        <p:spPr>
          <a:xfrm>
            <a:off x="1642499" y="2907968"/>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14" name="Rectangle 13"/>
          <p:cNvSpPr/>
          <p:nvPr/>
        </p:nvSpPr>
        <p:spPr>
          <a:xfrm>
            <a:off x="2220360" y="2907968"/>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16" name="Rectangle 15"/>
          <p:cNvSpPr/>
          <p:nvPr/>
        </p:nvSpPr>
        <p:spPr>
          <a:xfrm>
            <a:off x="1682353" y="3787073"/>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0" name="Rectangle 19"/>
          <p:cNvSpPr/>
          <p:nvPr/>
        </p:nvSpPr>
        <p:spPr>
          <a:xfrm>
            <a:off x="2223959" y="3792315"/>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1" name="Rectangle 20"/>
          <p:cNvSpPr/>
          <p:nvPr/>
        </p:nvSpPr>
        <p:spPr>
          <a:xfrm>
            <a:off x="2801820" y="3792315"/>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22" name="Rectangle 21"/>
          <p:cNvSpPr/>
          <p:nvPr/>
        </p:nvSpPr>
        <p:spPr>
          <a:xfrm>
            <a:off x="2248646" y="4646530"/>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3" name="Rectangle 22"/>
          <p:cNvSpPr/>
          <p:nvPr/>
        </p:nvSpPr>
        <p:spPr>
          <a:xfrm>
            <a:off x="2790252" y="4651772"/>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4" name="Rectangle 23"/>
          <p:cNvSpPr/>
          <p:nvPr/>
        </p:nvSpPr>
        <p:spPr>
          <a:xfrm>
            <a:off x="3368113" y="4651772"/>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25" name="Rectangle 24"/>
          <p:cNvSpPr/>
          <p:nvPr/>
        </p:nvSpPr>
        <p:spPr>
          <a:xfrm>
            <a:off x="2839626" y="5527252"/>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6" name="Rectangle 25"/>
          <p:cNvSpPr/>
          <p:nvPr/>
        </p:nvSpPr>
        <p:spPr>
          <a:xfrm>
            <a:off x="3381232" y="5532494"/>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7" name="Rectangle 26"/>
          <p:cNvSpPr/>
          <p:nvPr/>
        </p:nvSpPr>
        <p:spPr>
          <a:xfrm>
            <a:off x="3959093" y="5532494"/>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Tree>
    <p:extLst>
      <p:ext uri="{BB962C8B-B14F-4D97-AF65-F5344CB8AC3E}">
        <p14:creationId xmlns:p14="http://schemas.microsoft.com/office/powerpoint/2010/main" val="413370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Quick task </a:t>
            </a:r>
          </a:p>
        </p:txBody>
      </p:sp>
      <p:sp>
        <p:nvSpPr>
          <p:cNvPr id="3" name="Content Placeholder 2"/>
          <p:cNvSpPr>
            <a:spLocks noGrp="1"/>
          </p:cNvSpPr>
          <p:nvPr>
            <p:ph idx="1"/>
          </p:nvPr>
        </p:nvSpPr>
        <p:spPr/>
        <p:txBody>
          <a:bodyPr/>
          <a:lstStyle/>
          <a:p>
            <a:r>
              <a:rPr lang="en-GB" dirty="0"/>
              <a:t>What is the throughput of the following: </a:t>
            </a:r>
          </a:p>
          <a:p>
            <a:r>
              <a:rPr lang="en-GB" dirty="0"/>
              <a:t>You can assume that each stage represents 24 hours and one job = 24 hours</a:t>
            </a:r>
          </a:p>
          <a:p>
            <a:endParaRPr lang="en-GB" dirty="0"/>
          </a:p>
        </p:txBody>
      </p:sp>
      <p:grpSp>
        <p:nvGrpSpPr>
          <p:cNvPr id="13" name="Group 12"/>
          <p:cNvGrpSpPr/>
          <p:nvPr/>
        </p:nvGrpSpPr>
        <p:grpSpPr>
          <a:xfrm>
            <a:off x="0" y="2202647"/>
            <a:ext cx="5190650" cy="2753992"/>
            <a:chOff x="0" y="2051924"/>
            <a:chExt cx="8016949" cy="4401879"/>
          </a:xfrm>
        </p:grpSpPr>
        <p:grpSp>
          <p:nvGrpSpPr>
            <p:cNvPr id="4" name="Group 3"/>
            <p:cNvGrpSpPr/>
            <p:nvPr/>
          </p:nvGrpSpPr>
          <p:grpSpPr>
            <a:xfrm>
              <a:off x="0" y="2051924"/>
              <a:ext cx="8016949" cy="4401879"/>
              <a:chOff x="260389" y="1190847"/>
              <a:chExt cx="6544448" cy="5244075"/>
            </a:xfrm>
          </p:grpSpPr>
          <p:cxnSp>
            <p:nvCxnSpPr>
              <p:cNvPr id="5" name="Straight Arrow Connector 4"/>
              <p:cNvCxnSpPr/>
              <p:nvPr/>
            </p:nvCxnSpPr>
            <p:spPr>
              <a:xfrm>
                <a:off x="978195" y="1190847"/>
                <a:ext cx="0" cy="4550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978195" y="5911702"/>
                <a:ext cx="5826642" cy="43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0389" y="1515662"/>
                <a:ext cx="1360968" cy="523220"/>
              </a:xfrm>
              <a:prstGeom prst="rect">
                <a:avLst/>
              </a:prstGeom>
              <a:noFill/>
            </p:spPr>
            <p:txBody>
              <a:bodyPr wrap="square" rtlCol="0">
                <a:spAutoFit/>
              </a:bodyPr>
              <a:lstStyle/>
              <a:p>
                <a:r>
                  <a:rPr lang="en-GB" sz="2800" dirty="0"/>
                  <a:t>Jobs</a:t>
                </a:r>
              </a:p>
            </p:txBody>
          </p:sp>
          <p:sp>
            <p:nvSpPr>
              <p:cNvPr id="8" name="TextBox 7"/>
              <p:cNvSpPr txBox="1"/>
              <p:nvPr/>
            </p:nvSpPr>
            <p:spPr>
              <a:xfrm>
                <a:off x="1151861" y="5911702"/>
                <a:ext cx="1360968" cy="523220"/>
              </a:xfrm>
              <a:prstGeom prst="rect">
                <a:avLst/>
              </a:prstGeom>
              <a:noFill/>
            </p:spPr>
            <p:txBody>
              <a:bodyPr wrap="square" rtlCol="0">
                <a:spAutoFit/>
              </a:bodyPr>
              <a:lstStyle/>
              <a:p>
                <a:r>
                  <a:rPr lang="en-GB" sz="2800" dirty="0"/>
                  <a:t>Time</a:t>
                </a:r>
              </a:p>
            </p:txBody>
          </p:sp>
        </p:grpSp>
        <p:sp>
          <p:nvSpPr>
            <p:cNvPr id="9" name="Rectangle 8"/>
            <p:cNvSpPr/>
            <p:nvPr/>
          </p:nvSpPr>
          <p:spPr>
            <a:xfrm>
              <a:off x="1100893" y="2137024"/>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p:cNvSpPr/>
            <p:nvPr/>
          </p:nvSpPr>
          <p:spPr>
            <a:xfrm>
              <a:off x="2785730" y="2963421"/>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70567" y="3754301"/>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p:nvSpPr>
          <p:spPr>
            <a:xfrm>
              <a:off x="6155404" y="4580698"/>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0" name="Group 69"/>
          <p:cNvGrpSpPr/>
          <p:nvPr/>
        </p:nvGrpSpPr>
        <p:grpSpPr>
          <a:xfrm>
            <a:off x="6096000" y="1934998"/>
            <a:ext cx="5570629" cy="3423007"/>
            <a:chOff x="0" y="2456121"/>
            <a:chExt cx="8016950" cy="4401879"/>
          </a:xfrm>
        </p:grpSpPr>
        <p:grpSp>
          <p:nvGrpSpPr>
            <p:cNvPr id="53" name="Group 52"/>
            <p:cNvGrpSpPr/>
            <p:nvPr/>
          </p:nvGrpSpPr>
          <p:grpSpPr>
            <a:xfrm>
              <a:off x="0" y="2456121"/>
              <a:ext cx="8016950" cy="4401879"/>
              <a:chOff x="260389" y="1190847"/>
              <a:chExt cx="6544449" cy="5244075"/>
            </a:xfrm>
          </p:grpSpPr>
          <p:cxnSp>
            <p:nvCxnSpPr>
              <p:cNvPr id="54" name="Straight Arrow Connector 53"/>
              <p:cNvCxnSpPr/>
              <p:nvPr/>
            </p:nvCxnSpPr>
            <p:spPr>
              <a:xfrm>
                <a:off x="978195" y="1190847"/>
                <a:ext cx="0" cy="4550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78195" y="5911701"/>
                <a:ext cx="5826643" cy="43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60389" y="1515662"/>
                <a:ext cx="1360968" cy="523220"/>
              </a:xfrm>
              <a:prstGeom prst="rect">
                <a:avLst/>
              </a:prstGeom>
              <a:noFill/>
            </p:spPr>
            <p:txBody>
              <a:bodyPr wrap="square" rtlCol="0">
                <a:spAutoFit/>
              </a:bodyPr>
              <a:lstStyle/>
              <a:p>
                <a:r>
                  <a:rPr lang="en-GB" sz="2800" dirty="0"/>
                  <a:t>Jobs</a:t>
                </a:r>
              </a:p>
            </p:txBody>
          </p:sp>
          <p:sp>
            <p:nvSpPr>
              <p:cNvPr id="57" name="TextBox 56"/>
              <p:cNvSpPr txBox="1"/>
              <p:nvPr/>
            </p:nvSpPr>
            <p:spPr>
              <a:xfrm>
                <a:off x="1151861" y="5911702"/>
                <a:ext cx="1360968" cy="523220"/>
              </a:xfrm>
              <a:prstGeom prst="rect">
                <a:avLst/>
              </a:prstGeom>
              <a:noFill/>
            </p:spPr>
            <p:txBody>
              <a:bodyPr wrap="square" rtlCol="0">
                <a:spAutoFit/>
              </a:bodyPr>
              <a:lstStyle/>
              <a:p>
                <a:r>
                  <a:rPr lang="en-GB" sz="2800" dirty="0"/>
                  <a:t>Time</a:t>
                </a:r>
              </a:p>
            </p:txBody>
          </p:sp>
        </p:grpSp>
        <p:sp>
          <p:nvSpPr>
            <p:cNvPr id="58" name="Rectangle 57"/>
            <p:cNvSpPr/>
            <p:nvPr/>
          </p:nvSpPr>
          <p:spPr>
            <a:xfrm>
              <a:off x="1100893" y="2519956"/>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59" name="Rectangle 58"/>
            <p:cNvSpPr/>
            <p:nvPr/>
          </p:nvSpPr>
          <p:spPr>
            <a:xfrm>
              <a:off x="1642499" y="2525198"/>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60" name="Rectangle 59"/>
            <p:cNvSpPr/>
            <p:nvPr/>
          </p:nvSpPr>
          <p:spPr>
            <a:xfrm>
              <a:off x="2220360" y="2525198"/>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61" name="Rectangle 60"/>
            <p:cNvSpPr/>
            <p:nvPr/>
          </p:nvSpPr>
          <p:spPr>
            <a:xfrm>
              <a:off x="1682353" y="3404303"/>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62" name="Rectangle 61"/>
            <p:cNvSpPr/>
            <p:nvPr/>
          </p:nvSpPr>
          <p:spPr>
            <a:xfrm>
              <a:off x="2223959" y="3409545"/>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63" name="Rectangle 62"/>
            <p:cNvSpPr/>
            <p:nvPr/>
          </p:nvSpPr>
          <p:spPr>
            <a:xfrm>
              <a:off x="2801820" y="3409545"/>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64" name="Rectangle 63"/>
            <p:cNvSpPr/>
            <p:nvPr/>
          </p:nvSpPr>
          <p:spPr>
            <a:xfrm>
              <a:off x="2248646" y="4263760"/>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65" name="Rectangle 64"/>
            <p:cNvSpPr/>
            <p:nvPr/>
          </p:nvSpPr>
          <p:spPr>
            <a:xfrm>
              <a:off x="2790252" y="4269002"/>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66" name="Rectangle 65"/>
            <p:cNvSpPr/>
            <p:nvPr/>
          </p:nvSpPr>
          <p:spPr>
            <a:xfrm>
              <a:off x="3368113" y="4269002"/>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67" name="Rectangle 66"/>
            <p:cNvSpPr/>
            <p:nvPr/>
          </p:nvSpPr>
          <p:spPr>
            <a:xfrm>
              <a:off x="2839626" y="5144482"/>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68" name="Rectangle 67"/>
            <p:cNvSpPr/>
            <p:nvPr/>
          </p:nvSpPr>
          <p:spPr>
            <a:xfrm>
              <a:off x="3381232" y="5149724"/>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69" name="Rectangle 68"/>
            <p:cNvSpPr/>
            <p:nvPr/>
          </p:nvSpPr>
          <p:spPr>
            <a:xfrm>
              <a:off x="3959093" y="5149724"/>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grpSp>
    </p:spTree>
    <p:extLst>
      <p:ext uri="{BB962C8B-B14F-4D97-AF65-F5344CB8AC3E}">
        <p14:creationId xmlns:p14="http://schemas.microsoft.com/office/powerpoint/2010/main" val="2284210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F37C-9C13-F444-A659-8A64C0E3AC06}"/>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222EB8A2-5EA0-2C4E-A594-4DE18C16F8B7}"/>
              </a:ext>
            </a:extLst>
          </p:cNvPr>
          <p:cNvSpPr>
            <a:spLocks noGrp="1"/>
          </p:cNvSpPr>
          <p:nvPr>
            <p:ph idx="1"/>
          </p:nvPr>
        </p:nvSpPr>
        <p:spPr>
          <a:solidFill>
            <a:schemeClr val="accent2"/>
          </a:solidFill>
        </p:spPr>
        <p:txBody>
          <a:bodyPr>
            <a:normAutofit fontScale="92500" lnSpcReduction="20000"/>
          </a:bodyPr>
          <a:lstStyle/>
          <a:p>
            <a:pPr marL="514350" indent="-514350">
              <a:buFont typeface="+mj-lt"/>
              <a:buAutoNum type="arabicPeriod"/>
            </a:pPr>
            <a:r>
              <a:rPr lang="en-US" dirty="0"/>
              <a:t>Show understanding of Reduced Instruction Set Computers (RISC) and Complex Instruction Set Computers (CISC) processors </a:t>
            </a:r>
          </a:p>
          <a:p>
            <a:pPr marL="514350" indent="-514350">
              <a:buFont typeface="+mj-lt"/>
              <a:buAutoNum type="arabicPeriod"/>
            </a:pPr>
            <a:r>
              <a:rPr lang="en-US" dirty="0"/>
              <a:t>Show understanding of the importance / use of pipelining and registers in RISC processors </a:t>
            </a:r>
          </a:p>
          <a:p>
            <a:pPr marL="514350" indent="-514350">
              <a:buFont typeface="+mj-lt"/>
              <a:buAutoNum type="arabicPeriod"/>
            </a:pPr>
            <a:r>
              <a:rPr lang="en-US" dirty="0"/>
              <a:t>Show understanding of the four basic computer architectures </a:t>
            </a:r>
          </a:p>
          <a:p>
            <a:pPr marL="514350" indent="-514350">
              <a:buFont typeface="+mj-lt"/>
              <a:buAutoNum type="arabicPeriod"/>
            </a:pPr>
            <a:r>
              <a:rPr lang="en-US" dirty="0"/>
              <a:t>Show understanding of the characteristics of massively parallel computers </a:t>
            </a:r>
          </a:p>
          <a:p>
            <a:pPr marL="514350" indent="-514350">
              <a:buFont typeface="+mj-lt"/>
              <a:buAutoNum type="arabicPeriod"/>
            </a:pPr>
            <a:r>
              <a:rPr lang="en-US" dirty="0"/>
              <a:t>Show understanding of the concept of a virtual machine </a:t>
            </a:r>
          </a:p>
          <a:p>
            <a:pPr marL="514350" indent="-514350">
              <a:buFont typeface="+mj-lt"/>
              <a:buAutoNum type="arabicPeriod"/>
            </a:pPr>
            <a:r>
              <a:rPr lang="en-US" dirty="0"/>
              <a:t>Differences between RISC and CISC </a:t>
            </a:r>
          </a:p>
          <a:p>
            <a:pPr marL="514350" indent="-514350">
              <a:buFont typeface="+mj-lt"/>
              <a:buAutoNum type="arabicPeriod"/>
            </a:pPr>
            <a:r>
              <a:rPr lang="en-US" dirty="0"/>
              <a:t>Understand interrupt handling on CISC and RISC processors </a:t>
            </a:r>
          </a:p>
          <a:p>
            <a:endParaRPr lang="en-GB" dirty="0"/>
          </a:p>
          <a:p>
            <a:r>
              <a:rPr lang="en-GB" dirty="0"/>
              <a:t>Understand: What is RISC and CISC (and why the names are stupid)</a:t>
            </a:r>
          </a:p>
          <a:p>
            <a:endParaRPr lang="en-GB" dirty="0"/>
          </a:p>
          <a:p>
            <a:r>
              <a:rPr lang="en-GB" dirty="0"/>
              <a:t>Able: Decode an instruction set</a:t>
            </a:r>
          </a:p>
          <a:p>
            <a:endParaRPr lang="en-GB" dirty="0"/>
          </a:p>
          <a:p>
            <a:r>
              <a:rPr lang="en-GB" dirty="0"/>
              <a:t>Answer: Why we use them?</a:t>
            </a:r>
          </a:p>
        </p:txBody>
      </p:sp>
    </p:spTree>
    <p:extLst>
      <p:ext uri="{BB962C8B-B14F-4D97-AF65-F5344CB8AC3E}">
        <p14:creationId xmlns:p14="http://schemas.microsoft.com/office/powerpoint/2010/main" val="2667156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Throughput</a:t>
            </a:r>
          </a:p>
        </p:txBody>
      </p:sp>
      <p:sp>
        <p:nvSpPr>
          <p:cNvPr id="3" name="Content Placeholder 2"/>
          <p:cNvSpPr>
            <a:spLocks noGrp="1"/>
          </p:cNvSpPr>
          <p:nvPr>
            <p:ph idx="1"/>
          </p:nvPr>
        </p:nvSpPr>
        <p:spPr/>
        <p:txBody>
          <a:bodyPr/>
          <a:lstStyle/>
          <a:p>
            <a:r>
              <a:rPr lang="en-GB" dirty="0"/>
              <a:t>The maximum rate of which something can be processed</a:t>
            </a:r>
          </a:p>
          <a:p>
            <a:r>
              <a:rPr lang="en-GB" dirty="0"/>
              <a:t>In example 1. Our throughput is 24 hours. One job = 24hrs We cannot process anything else until one job is done. </a:t>
            </a:r>
          </a:p>
          <a:p>
            <a:endParaRPr lang="en-GB" dirty="0"/>
          </a:p>
          <a:p>
            <a:r>
              <a:rPr lang="en-GB" dirty="0"/>
              <a:t>In example 2 our throughput is 8 hours. When one  stage is is done we can work on another and each stage is only 8 hours </a:t>
            </a:r>
          </a:p>
        </p:txBody>
      </p:sp>
      <p:grpSp>
        <p:nvGrpSpPr>
          <p:cNvPr id="13" name="Group 12"/>
          <p:cNvGrpSpPr/>
          <p:nvPr/>
        </p:nvGrpSpPr>
        <p:grpSpPr>
          <a:xfrm>
            <a:off x="-28351" y="3528439"/>
            <a:ext cx="5190650" cy="2753992"/>
            <a:chOff x="0" y="2051924"/>
            <a:chExt cx="8016949" cy="4401879"/>
          </a:xfrm>
        </p:grpSpPr>
        <p:grpSp>
          <p:nvGrpSpPr>
            <p:cNvPr id="4" name="Group 3"/>
            <p:cNvGrpSpPr/>
            <p:nvPr/>
          </p:nvGrpSpPr>
          <p:grpSpPr>
            <a:xfrm>
              <a:off x="0" y="2051924"/>
              <a:ext cx="8016949" cy="4401879"/>
              <a:chOff x="260389" y="1190847"/>
              <a:chExt cx="6544448" cy="5244075"/>
            </a:xfrm>
          </p:grpSpPr>
          <p:cxnSp>
            <p:nvCxnSpPr>
              <p:cNvPr id="5" name="Straight Arrow Connector 4"/>
              <p:cNvCxnSpPr/>
              <p:nvPr/>
            </p:nvCxnSpPr>
            <p:spPr>
              <a:xfrm>
                <a:off x="978195" y="1190847"/>
                <a:ext cx="0" cy="4550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978195" y="5911702"/>
                <a:ext cx="5826642" cy="43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60389" y="1515662"/>
                <a:ext cx="1360968" cy="523220"/>
              </a:xfrm>
              <a:prstGeom prst="rect">
                <a:avLst/>
              </a:prstGeom>
              <a:noFill/>
            </p:spPr>
            <p:txBody>
              <a:bodyPr wrap="square" rtlCol="0">
                <a:spAutoFit/>
              </a:bodyPr>
              <a:lstStyle/>
              <a:p>
                <a:r>
                  <a:rPr lang="en-GB" sz="2800" dirty="0"/>
                  <a:t>Jobs</a:t>
                </a:r>
              </a:p>
            </p:txBody>
          </p:sp>
          <p:sp>
            <p:nvSpPr>
              <p:cNvPr id="8" name="TextBox 7"/>
              <p:cNvSpPr txBox="1"/>
              <p:nvPr/>
            </p:nvSpPr>
            <p:spPr>
              <a:xfrm>
                <a:off x="1151861" y="5911702"/>
                <a:ext cx="1360968" cy="523220"/>
              </a:xfrm>
              <a:prstGeom prst="rect">
                <a:avLst/>
              </a:prstGeom>
              <a:noFill/>
            </p:spPr>
            <p:txBody>
              <a:bodyPr wrap="square" rtlCol="0">
                <a:spAutoFit/>
              </a:bodyPr>
              <a:lstStyle/>
              <a:p>
                <a:r>
                  <a:rPr lang="en-GB" sz="2800" dirty="0"/>
                  <a:t>Time</a:t>
                </a:r>
              </a:p>
            </p:txBody>
          </p:sp>
        </p:grpSp>
        <p:sp>
          <p:nvSpPr>
            <p:cNvPr id="9" name="Rectangle 8"/>
            <p:cNvSpPr/>
            <p:nvPr/>
          </p:nvSpPr>
          <p:spPr>
            <a:xfrm>
              <a:off x="1100893" y="2137024"/>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p:cNvSpPr/>
            <p:nvPr/>
          </p:nvSpPr>
          <p:spPr>
            <a:xfrm>
              <a:off x="2785730" y="2963421"/>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4470567" y="3754301"/>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p:nvSpPr>
          <p:spPr>
            <a:xfrm>
              <a:off x="6155404" y="4580698"/>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70" name="Group 69"/>
          <p:cNvGrpSpPr/>
          <p:nvPr/>
        </p:nvGrpSpPr>
        <p:grpSpPr>
          <a:xfrm>
            <a:off x="5949040" y="3399037"/>
            <a:ext cx="5570629" cy="3423007"/>
            <a:chOff x="0" y="2456121"/>
            <a:chExt cx="8016950" cy="4401879"/>
          </a:xfrm>
        </p:grpSpPr>
        <p:grpSp>
          <p:nvGrpSpPr>
            <p:cNvPr id="53" name="Group 52"/>
            <p:cNvGrpSpPr/>
            <p:nvPr/>
          </p:nvGrpSpPr>
          <p:grpSpPr>
            <a:xfrm>
              <a:off x="0" y="2456121"/>
              <a:ext cx="8016950" cy="4401879"/>
              <a:chOff x="260389" y="1190847"/>
              <a:chExt cx="6544449" cy="5244075"/>
            </a:xfrm>
          </p:grpSpPr>
          <p:cxnSp>
            <p:nvCxnSpPr>
              <p:cNvPr id="54" name="Straight Arrow Connector 53"/>
              <p:cNvCxnSpPr/>
              <p:nvPr/>
            </p:nvCxnSpPr>
            <p:spPr>
              <a:xfrm>
                <a:off x="978195" y="1190847"/>
                <a:ext cx="0" cy="4550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978195" y="5911701"/>
                <a:ext cx="5826643" cy="43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60389" y="1515662"/>
                <a:ext cx="1360968" cy="523220"/>
              </a:xfrm>
              <a:prstGeom prst="rect">
                <a:avLst/>
              </a:prstGeom>
              <a:noFill/>
            </p:spPr>
            <p:txBody>
              <a:bodyPr wrap="square" rtlCol="0">
                <a:spAutoFit/>
              </a:bodyPr>
              <a:lstStyle/>
              <a:p>
                <a:r>
                  <a:rPr lang="en-GB" sz="2800" dirty="0"/>
                  <a:t>Jobs</a:t>
                </a:r>
              </a:p>
            </p:txBody>
          </p:sp>
          <p:sp>
            <p:nvSpPr>
              <p:cNvPr id="57" name="TextBox 56"/>
              <p:cNvSpPr txBox="1"/>
              <p:nvPr/>
            </p:nvSpPr>
            <p:spPr>
              <a:xfrm>
                <a:off x="1151861" y="5911702"/>
                <a:ext cx="1360968" cy="523220"/>
              </a:xfrm>
              <a:prstGeom prst="rect">
                <a:avLst/>
              </a:prstGeom>
              <a:noFill/>
            </p:spPr>
            <p:txBody>
              <a:bodyPr wrap="square" rtlCol="0">
                <a:spAutoFit/>
              </a:bodyPr>
              <a:lstStyle/>
              <a:p>
                <a:r>
                  <a:rPr lang="en-GB" sz="2800" dirty="0"/>
                  <a:t>Time</a:t>
                </a:r>
              </a:p>
            </p:txBody>
          </p:sp>
        </p:grpSp>
        <p:sp>
          <p:nvSpPr>
            <p:cNvPr id="58" name="Rectangle 57"/>
            <p:cNvSpPr/>
            <p:nvPr/>
          </p:nvSpPr>
          <p:spPr>
            <a:xfrm>
              <a:off x="1100893" y="2519956"/>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59" name="Rectangle 58"/>
            <p:cNvSpPr/>
            <p:nvPr/>
          </p:nvSpPr>
          <p:spPr>
            <a:xfrm>
              <a:off x="1642499" y="2525198"/>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60" name="Rectangle 59"/>
            <p:cNvSpPr/>
            <p:nvPr/>
          </p:nvSpPr>
          <p:spPr>
            <a:xfrm>
              <a:off x="2220360" y="2525198"/>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61" name="Rectangle 60"/>
            <p:cNvSpPr/>
            <p:nvPr/>
          </p:nvSpPr>
          <p:spPr>
            <a:xfrm>
              <a:off x="1682353" y="3404303"/>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62" name="Rectangle 61"/>
            <p:cNvSpPr/>
            <p:nvPr/>
          </p:nvSpPr>
          <p:spPr>
            <a:xfrm>
              <a:off x="2223959" y="3409545"/>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63" name="Rectangle 62"/>
            <p:cNvSpPr/>
            <p:nvPr/>
          </p:nvSpPr>
          <p:spPr>
            <a:xfrm>
              <a:off x="2801820" y="3409545"/>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64" name="Rectangle 63"/>
            <p:cNvSpPr/>
            <p:nvPr/>
          </p:nvSpPr>
          <p:spPr>
            <a:xfrm>
              <a:off x="2248646" y="4263760"/>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65" name="Rectangle 64"/>
            <p:cNvSpPr/>
            <p:nvPr/>
          </p:nvSpPr>
          <p:spPr>
            <a:xfrm>
              <a:off x="2790252" y="4269002"/>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66" name="Rectangle 65"/>
            <p:cNvSpPr/>
            <p:nvPr/>
          </p:nvSpPr>
          <p:spPr>
            <a:xfrm>
              <a:off x="3368113" y="4269002"/>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67" name="Rectangle 66"/>
            <p:cNvSpPr/>
            <p:nvPr/>
          </p:nvSpPr>
          <p:spPr>
            <a:xfrm>
              <a:off x="2839626" y="5144482"/>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68" name="Rectangle 67"/>
            <p:cNvSpPr/>
            <p:nvPr/>
          </p:nvSpPr>
          <p:spPr>
            <a:xfrm>
              <a:off x="3381232" y="5149724"/>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69" name="Rectangle 68"/>
            <p:cNvSpPr/>
            <p:nvPr/>
          </p:nvSpPr>
          <p:spPr>
            <a:xfrm>
              <a:off x="3959093" y="5149724"/>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grpSp>
    </p:spTree>
    <p:extLst>
      <p:ext uri="{BB962C8B-B14F-4D97-AF65-F5344CB8AC3E}">
        <p14:creationId xmlns:p14="http://schemas.microsoft.com/office/powerpoint/2010/main" val="1364980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Cycle and Clock</a:t>
            </a:r>
          </a:p>
        </p:txBody>
      </p:sp>
      <p:sp>
        <p:nvSpPr>
          <p:cNvPr id="3" name="Content Placeholder 2"/>
          <p:cNvSpPr>
            <a:spLocks noGrp="1"/>
          </p:cNvSpPr>
          <p:nvPr>
            <p:ph idx="1"/>
          </p:nvPr>
        </p:nvSpPr>
        <p:spPr/>
        <p:txBody>
          <a:bodyPr/>
          <a:lstStyle/>
          <a:p>
            <a:r>
              <a:rPr lang="en-GB" dirty="0"/>
              <a:t>We have been using the word job. </a:t>
            </a:r>
          </a:p>
          <a:p>
            <a:r>
              <a:rPr lang="en-GB" dirty="0"/>
              <a:t>At the start of each Job is actually the start of a cycle</a:t>
            </a:r>
          </a:p>
          <a:p>
            <a:r>
              <a:rPr lang="en-GB" dirty="0"/>
              <a:t>So Stage A is really the start of another cycle</a:t>
            </a:r>
          </a:p>
          <a:p>
            <a:endParaRPr lang="en-GB" dirty="0"/>
          </a:p>
          <a:p>
            <a:endParaRPr lang="en-GB" dirty="0"/>
          </a:p>
        </p:txBody>
      </p:sp>
      <p:grpSp>
        <p:nvGrpSpPr>
          <p:cNvPr id="4" name="Group 3"/>
          <p:cNvGrpSpPr/>
          <p:nvPr/>
        </p:nvGrpSpPr>
        <p:grpSpPr>
          <a:xfrm>
            <a:off x="7721132" y="1403499"/>
            <a:ext cx="4470868" cy="4142640"/>
            <a:chOff x="0" y="2456121"/>
            <a:chExt cx="5432873" cy="4401879"/>
          </a:xfrm>
        </p:grpSpPr>
        <p:grpSp>
          <p:nvGrpSpPr>
            <p:cNvPr id="5" name="Group 4"/>
            <p:cNvGrpSpPr/>
            <p:nvPr/>
          </p:nvGrpSpPr>
          <p:grpSpPr>
            <a:xfrm>
              <a:off x="0" y="2456121"/>
              <a:ext cx="5432873" cy="4401879"/>
              <a:chOff x="260389" y="1190847"/>
              <a:chExt cx="4434998" cy="5244075"/>
            </a:xfrm>
          </p:grpSpPr>
          <p:cxnSp>
            <p:nvCxnSpPr>
              <p:cNvPr id="18" name="Straight Arrow Connector 17"/>
              <p:cNvCxnSpPr/>
              <p:nvPr/>
            </p:nvCxnSpPr>
            <p:spPr>
              <a:xfrm>
                <a:off x="978195" y="1190847"/>
                <a:ext cx="0" cy="4550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78195" y="5911701"/>
                <a:ext cx="3717192" cy="280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0389" y="1515662"/>
                <a:ext cx="1360968" cy="523220"/>
              </a:xfrm>
              <a:prstGeom prst="rect">
                <a:avLst/>
              </a:prstGeom>
              <a:noFill/>
            </p:spPr>
            <p:txBody>
              <a:bodyPr wrap="square" rtlCol="0">
                <a:spAutoFit/>
              </a:bodyPr>
              <a:lstStyle/>
              <a:p>
                <a:r>
                  <a:rPr lang="en-GB" sz="2800" dirty="0"/>
                  <a:t>Jobs</a:t>
                </a:r>
              </a:p>
            </p:txBody>
          </p:sp>
          <p:sp>
            <p:nvSpPr>
              <p:cNvPr id="21" name="TextBox 20"/>
              <p:cNvSpPr txBox="1"/>
              <p:nvPr/>
            </p:nvSpPr>
            <p:spPr>
              <a:xfrm>
                <a:off x="1151861" y="5911702"/>
                <a:ext cx="1360968" cy="523220"/>
              </a:xfrm>
              <a:prstGeom prst="rect">
                <a:avLst/>
              </a:prstGeom>
              <a:noFill/>
            </p:spPr>
            <p:txBody>
              <a:bodyPr wrap="square" rtlCol="0">
                <a:spAutoFit/>
              </a:bodyPr>
              <a:lstStyle/>
              <a:p>
                <a:r>
                  <a:rPr lang="en-GB" sz="2800" dirty="0"/>
                  <a:t>Time</a:t>
                </a:r>
              </a:p>
            </p:txBody>
          </p:sp>
        </p:grpSp>
        <p:sp>
          <p:nvSpPr>
            <p:cNvPr id="6" name="Rectangle 5"/>
            <p:cNvSpPr/>
            <p:nvPr/>
          </p:nvSpPr>
          <p:spPr>
            <a:xfrm>
              <a:off x="1100893" y="2519956"/>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7" name="Rectangle 6"/>
            <p:cNvSpPr/>
            <p:nvPr/>
          </p:nvSpPr>
          <p:spPr>
            <a:xfrm>
              <a:off x="1642499" y="2525198"/>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8" name="Rectangle 7"/>
            <p:cNvSpPr/>
            <p:nvPr/>
          </p:nvSpPr>
          <p:spPr>
            <a:xfrm>
              <a:off x="2220360" y="2525198"/>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9" name="Rectangle 8"/>
            <p:cNvSpPr/>
            <p:nvPr/>
          </p:nvSpPr>
          <p:spPr>
            <a:xfrm>
              <a:off x="1682353" y="3404303"/>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10" name="Rectangle 9"/>
            <p:cNvSpPr/>
            <p:nvPr/>
          </p:nvSpPr>
          <p:spPr>
            <a:xfrm>
              <a:off x="2223959" y="3409545"/>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11" name="Rectangle 10"/>
            <p:cNvSpPr/>
            <p:nvPr/>
          </p:nvSpPr>
          <p:spPr>
            <a:xfrm>
              <a:off x="2801820" y="3409545"/>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12" name="Rectangle 11"/>
            <p:cNvSpPr/>
            <p:nvPr/>
          </p:nvSpPr>
          <p:spPr>
            <a:xfrm>
              <a:off x="2248646" y="4263760"/>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13" name="Rectangle 12"/>
            <p:cNvSpPr/>
            <p:nvPr/>
          </p:nvSpPr>
          <p:spPr>
            <a:xfrm>
              <a:off x="2790252" y="4269002"/>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14" name="Rectangle 13"/>
            <p:cNvSpPr/>
            <p:nvPr/>
          </p:nvSpPr>
          <p:spPr>
            <a:xfrm>
              <a:off x="3368113" y="4269002"/>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15" name="Rectangle 14"/>
            <p:cNvSpPr/>
            <p:nvPr/>
          </p:nvSpPr>
          <p:spPr>
            <a:xfrm>
              <a:off x="2839626" y="5144482"/>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16" name="Rectangle 15"/>
            <p:cNvSpPr/>
            <p:nvPr/>
          </p:nvSpPr>
          <p:spPr>
            <a:xfrm>
              <a:off x="3381232" y="5149724"/>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17" name="Rectangle 16"/>
            <p:cNvSpPr/>
            <p:nvPr/>
          </p:nvSpPr>
          <p:spPr>
            <a:xfrm>
              <a:off x="3959093" y="5149724"/>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grpSp>
    </p:spTree>
    <p:extLst>
      <p:ext uri="{BB962C8B-B14F-4D97-AF65-F5344CB8AC3E}">
        <p14:creationId xmlns:p14="http://schemas.microsoft.com/office/powerpoint/2010/main" val="3340005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RISC</a:t>
            </a:r>
          </a:p>
        </p:txBody>
      </p:sp>
      <p:sp>
        <p:nvSpPr>
          <p:cNvPr id="3" name="Content Placeholder 2"/>
          <p:cNvSpPr>
            <a:spLocks noGrp="1"/>
          </p:cNvSpPr>
          <p:nvPr>
            <p:ph idx="1"/>
          </p:nvPr>
        </p:nvSpPr>
        <p:spPr/>
        <p:txBody>
          <a:bodyPr>
            <a:normAutofit lnSpcReduction="10000"/>
          </a:bodyPr>
          <a:lstStyle/>
          <a:p>
            <a:r>
              <a:rPr lang="en-GB" dirty="0"/>
              <a:t>We said RISC is easier for pipeline because we can segment the instructions easier as they are fixed length. </a:t>
            </a:r>
          </a:p>
          <a:p>
            <a:endParaRPr lang="en-GB" dirty="0"/>
          </a:p>
          <a:p>
            <a:r>
              <a:rPr lang="en-GB" dirty="0"/>
              <a:t>But what are the stages we break up a RISC job into?</a:t>
            </a:r>
          </a:p>
          <a:p>
            <a:endParaRPr lang="en-GB" dirty="0"/>
          </a:p>
          <a:p>
            <a:r>
              <a:rPr lang="en-GB" dirty="0"/>
              <a:t>There are 5 stages:</a:t>
            </a:r>
          </a:p>
          <a:p>
            <a:endParaRPr lang="en-GB" dirty="0"/>
          </a:p>
          <a:p>
            <a:r>
              <a:rPr lang="en-GB" dirty="0"/>
              <a:t>1. Instruction Fetch : Get the instruction (IF) </a:t>
            </a:r>
          </a:p>
          <a:p>
            <a:r>
              <a:rPr lang="en-GB" dirty="0"/>
              <a:t>2. Instruction decode : Understand the instruction (ID) </a:t>
            </a:r>
          </a:p>
          <a:p>
            <a:r>
              <a:rPr lang="en-GB" dirty="0"/>
              <a:t>3. Operand Fetch : Get the operand (OF) (Example 5 + 8. 5 and 8 are the operands, + is the operation)</a:t>
            </a:r>
          </a:p>
          <a:p>
            <a:r>
              <a:rPr lang="en-GB" dirty="0"/>
              <a:t>4. Instruction Execute : Do the instruction (IE)</a:t>
            </a:r>
          </a:p>
          <a:p>
            <a:r>
              <a:rPr lang="en-GB" dirty="0"/>
              <a:t>5. Write Back : Return the result of the IE (WB) </a:t>
            </a:r>
          </a:p>
        </p:txBody>
      </p:sp>
    </p:spTree>
    <p:extLst>
      <p:ext uri="{BB962C8B-B14F-4D97-AF65-F5344CB8AC3E}">
        <p14:creationId xmlns:p14="http://schemas.microsoft.com/office/powerpoint/2010/main" val="3329143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Pipelining</a:t>
            </a:r>
          </a:p>
        </p:txBody>
      </p:sp>
      <p:sp>
        <p:nvSpPr>
          <p:cNvPr id="3" name="Content Placeholder 2"/>
          <p:cNvSpPr>
            <a:spLocks noGrp="1"/>
          </p:cNvSpPr>
          <p:nvPr>
            <p:ph idx="1"/>
          </p:nvPr>
        </p:nvSpPr>
        <p:spPr/>
        <p:txBody>
          <a:bodyPr/>
          <a:lstStyle/>
          <a:p>
            <a:r>
              <a:rPr lang="en-GB" dirty="0"/>
              <a:t>Here we see an example from your course book </a:t>
            </a:r>
          </a:p>
          <a:p>
            <a:endParaRPr lang="en-GB" dirty="0"/>
          </a:p>
          <a:p>
            <a:r>
              <a:rPr lang="en-GB" dirty="0"/>
              <a:t>1.1 = Instruction 1. Stage 1 (IF)</a:t>
            </a:r>
          </a:p>
          <a:p>
            <a:r>
              <a:rPr lang="en-GB" dirty="0"/>
              <a:t>1.2 = Instruction 1. Stage 2 (ID)</a:t>
            </a:r>
          </a:p>
          <a:p>
            <a:r>
              <a:rPr lang="en-GB" dirty="0"/>
              <a:t>2.1 = Instruction 2. Stage 1 (IF)</a:t>
            </a:r>
          </a:p>
          <a:p>
            <a:endParaRPr lang="en-GB" dirty="0"/>
          </a:p>
          <a:p>
            <a:r>
              <a:rPr lang="en-GB" dirty="0"/>
              <a:t>You will notice the top reads clock cycle. </a:t>
            </a:r>
          </a:p>
          <a:p>
            <a:endParaRPr lang="en-GB" dirty="0"/>
          </a:p>
          <a:p>
            <a:r>
              <a:rPr lang="en-GB" dirty="0"/>
              <a:t>We can also work out clock speed too.</a:t>
            </a:r>
          </a:p>
        </p:txBody>
      </p:sp>
      <p:pic>
        <p:nvPicPr>
          <p:cNvPr id="24" name="Picture 23"/>
          <p:cNvPicPr>
            <a:picLocks noChangeAspect="1"/>
          </p:cNvPicPr>
          <p:nvPr/>
        </p:nvPicPr>
        <p:blipFill>
          <a:blip r:embed="rId2"/>
          <a:stretch>
            <a:fillRect/>
          </a:stretch>
        </p:blipFill>
        <p:spPr>
          <a:xfrm rot="5400000">
            <a:off x="6741836" y="1399578"/>
            <a:ext cx="4627735" cy="5919406"/>
          </a:xfrm>
          <a:prstGeom prst="rect">
            <a:avLst/>
          </a:prstGeom>
        </p:spPr>
      </p:pic>
    </p:spTree>
    <p:extLst>
      <p:ext uri="{BB962C8B-B14F-4D97-AF65-F5344CB8AC3E}">
        <p14:creationId xmlns:p14="http://schemas.microsoft.com/office/powerpoint/2010/main" val="1246194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Clock speed</a:t>
            </a:r>
          </a:p>
        </p:txBody>
      </p:sp>
      <p:sp>
        <p:nvSpPr>
          <p:cNvPr id="3" name="Content Placeholder 2"/>
          <p:cNvSpPr>
            <a:spLocks noGrp="1"/>
          </p:cNvSpPr>
          <p:nvPr>
            <p:ph idx="1"/>
          </p:nvPr>
        </p:nvSpPr>
        <p:spPr/>
        <p:txBody>
          <a:bodyPr/>
          <a:lstStyle/>
          <a:p>
            <a:r>
              <a:rPr lang="en-GB" dirty="0"/>
              <a:t>We said each block is 24 hours. That’s way too long for a CPU so lets say each instruction / job / cycle takes 3 nano seconds. </a:t>
            </a:r>
          </a:p>
          <a:p>
            <a:endParaRPr lang="en-GB" dirty="0"/>
          </a:p>
          <a:p>
            <a:r>
              <a:rPr lang="en-GB" dirty="0"/>
              <a:t>In unpipelined we say 1 instruction takes 3 nano seconds = 333MHz</a:t>
            </a:r>
          </a:p>
          <a:p>
            <a:r>
              <a:rPr lang="en-GB" dirty="0"/>
              <a:t>Its actually 1 spike every 3 nano seconds but we get to spikes on the next slide.</a:t>
            </a:r>
          </a:p>
        </p:txBody>
      </p:sp>
      <p:grpSp>
        <p:nvGrpSpPr>
          <p:cNvPr id="4" name="Group 3"/>
          <p:cNvGrpSpPr/>
          <p:nvPr/>
        </p:nvGrpSpPr>
        <p:grpSpPr>
          <a:xfrm>
            <a:off x="0" y="3736297"/>
            <a:ext cx="5190650" cy="2753992"/>
            <a:chOff x="0" y="2051924"/>
            <a:chExt cx="8016949" cy="4401879"/>
          </a:xfrm>
        </p:grpSpPr>
        <p:grpSp>
          <p:nvGrpSpPr>
            <p:cNvPr id="5" name="Group 4"/>
            <p:cNvGrpSpPr/>
            <p:nvPr/>
          </p:nvGrpSpPr>
          <p:grpSpPr>
            <a:xfrm>
              <a:off x="0" y="2051924"/>
              <a:ext cx="8016949" cy="4401879"/>
              <a:chOff x="260389" y="1190847"/>
              <a:chExt cx="6544448" cy="5244075"/>
            </a:xfrm>
          </p:grpSpPr>
          <p:cxnSp>
            <p:nvCxnSpPr>
              <p:cNvPr id="10" name="Straight Arrow Connector 9"/>
              <p:cNvCxnSpPr/>
              <p:nvPr/>
            </p:nvCxnSpPr>
            <p:spPr>
              <a:xfrm>
                <a:off x="978195" y="1190847"/>
                <a:ext cx="0" cy="4550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78195" y="5911702"/>
                <a:ext cx="5826642" cy="43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0389" y="1515662"/>
                <a:ext cx="1360968" cy="523220"/>
              </a:xfrm>
              <a:prstGeom prst="rect">
                <a:avLst/>
              </a:prstGeom>
              <a:noFill/>
            </p:spPr>
            <p:txBody>
              <a:bodyPr wrap="square" rtlCol="0">
                <a:spAutoFit/>
              </a:bodyPr>
              <a:lstStyle/>
              <a:p>
                <a:r>
                  <a:rPr lang="en-GB" sz="2800" dirty="0"/>
                  <a:t>Jobs</a:t>
                </a:r>
              </a:p>
            </p:txBody>
          </p:sp>
          <p:sp>
            <p:nvSpPr>
              <p:cNvPr id="13" name="TextBox 12"/>
              <p:cNvSpPr txBox="1"/>
              <p:nvPr/>
            </p:nvSpPr>
            <p:spPr>
              <a:xfrm>
                <a:off x="1151861" y="5911702"/>
                <a:ext cx="1360968" cy="523220"/>
              </a:xfrm>
              <a:prstGeom prst="rect">
                <a:avLst/>
              </a:prstGeom>
              <a:noFill/>
            </p:spPr>
            <p:txBody>
              <a:bodyPr wrap="square" rtlCol="0">
                <a:spAutoFit/>
              </a:bodyPr>
              <a:lstStyle/>
              <a:p>
                <a:r>
                  <a:rPr lang="en-GB" sz="2800" dirty="0"/>
                  <a:t>Time</a:t>
                </a:r>
              </a:p>
            </p:txBody>
          </p:sp>
        </p:grpSp>
        <p:sp>
          <p:nvSpPr>
            <p:cNvPr id="6" name="Rectangle 5"/>
            <p:cNvSpPr/>
            <p:nvPr/>
          </p:nvSpPr>
          <p:spPr>
            <a:xfrm>
              <a:off x="1100893" y="2137024"/>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p:nvSpPr>
          <p:spPr>
            <a:xfrm>
              <a:off x="2785730" y="2963421"/>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p:nvSpPr>
          <p:spPr>
            <a:xfrm>
              <a:off x="4470567" y="3754301"/>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p:cNvSpPr/>
            <p:nvPr/>
          </p:nvSpPr>
          <p:spPr>
            <a:xfrm>
              <a:off x="6155404" y="4580698"/>
              <a:ext cx="1684837"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252776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Clock speed</a:t>
            </a:r>
          </a:p>
        </p:txBody>
      </p:sp>
      <p:sp>
        <p:nvSpPr>
          <p:cNvPr id="3" name="Content Placeholder 2"/>
          <p:cNvSpPr>
            <a:spLocks noGrp="1"/>
          </p:cNvSpPr>
          <p:nvPr>
            <p:ph idx="1"/>
          </p:nvPr>
        </p:nvSpPr>
        <p:spPr/>
        <p:txBody>
          <a:bodyPr/>
          <a:lstStyle/>
          <a:p>
            <a:r>
              <a:rPr lang="en-GB" dirty="0"/>
              <a:t>The total length of time for each instruction to be filly finished is still 3ns. </a:t>
            </a:r>
          </a:p>
          <a:p>
            <a:r>
              <a:rPr lang="en-GB" dirty="0"/>
              <a:t>But clock speed is how fast each cycle is spiking. The spiking happens when one job ends and another starts. This happens every 1ns (because each stage takes only 1 ns)</a:t>
            </a:r>
          </a:p>
          <a:p>
            <a:r>
              <a:rPr lang="en-GB" dirty="0"/>
              <a:t>So we have our clock speed = number of clock spikes by time. </a:t>
            </a:r>
          </a:p>
          <a:p>
            <a:endParaRPr lang="en-GB" dirty="0"/>
          </a:p>
          <a:p>
            <a:r>
              <a:rPr lang="en-GB" dirty="0"/>
              <a:t>We have 1 spike every 1 ns = 1 GHz</a:t>
            </a:r>
          </a:p>
        </p:txBody>
      </p:sp>
      <p:grpSp>
        <p:nvGrpSpPr>
          <p:cNvPr id="14" name="Group 13"/>
          <p:cNvGrpSpPr/>
          <p:nvPr/>
        </p:nvGrpSpPr>
        <p:grpSpPr>
          <a:xfrm>
            <a:off x="701749" y="3997842"/>
            <a:ext cx="9122735" cy="2488019"/>
            <a:chOff x="0" y="2456121"/>
            <a:chExt cx="8016950" cy="4401879"/>
          </a:xfrm>
        </p:grpSpPr>
        <p:grpSp>
          <p:nvGrpSpPr>
            <p:cNvPr id="15" name="Group 14"/>
            <p:cNvGrpSpPr/>
            <p:nvPr/>
          </p:nvGrpSpPr>
          <p:grpSpPr>
            <a:xfrm>
              <a:off x="0" y="2456121"/>
              <a:ext cx="8016950" cy="4401879"/>
              <a:chOff x="260389" y="1190847"/>
              <a:chExt cx="6544449" cy="5244075"/>
            </a:xfrm>
          </p:grpSpPr>
          <p:cxnSp>
            <p:nvCxnSpPr>
              <p:cNvPr id="28" name="Straight Arrow Connector 27"/>
              <p:cNvCxnSpPr/>
              <p:nvPr/>
            </p:nvCxnSpPr>
            <p:spPr>
              <a:xfrm>
                <a:off x="978195" y="1190847"/>
                <a:ext cx="0" cy="45507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978195" y="5911701"/>
                <a:ext cx="5826643" cy="43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60389" y="1515662"/>
                <a:ext cx="1360968" cy="523220"/>
              </a:xfrm>
              <a:prstGeom prst="rect">
                <a:avLst/>
              </a:prstGeom>
              <a:noFill/>
            </p:spPr>
            <p:txBody>
              <a:bodyPr wrap="square" rtlCol="0">
                <a:spAutoFit/>
              </a:bodyPr>
              <a:lstStyle/>
              <a:p>
                <a:r>
                  <a:rPr lang="en-GB" sz="2800" dirty="0"/>
                  <a:t>Jobs</a:t>
                </a:r>
              </a:p>
            </p:txBody>
          </p:sp>
          <p:sp>
            <p:nvSpPr>
              <p:cNvPr id="31" name="TextBox 30"/>
              <p:cNvSpPr txBox="1"/>
              <p:nvPr/>
            </p:nvSpPr>
            <p:spPr>
              <a:xfrm>
                <a:off x="1151861" y="5911702"/>
                <a:ext cx="1360968" cy="523220"/>
              </a:xfrm>
              <a:prstGeom prst="rect">
                <a:avLst/>
              </a:prstGeom>
              <a:noFill/>
            </p:spPr>
            <p:txBody>
              <a:bodyPr wrap="square" rtlCol="0">
                <a:spAutoFit/>
              </a:bodyPr>
              <a:lstStyle/>
              <a:p>
                <a:r>
                  <a:rPr lang="en-GB" sz="2800" dirty="0"/>
                  <a:t>Time</a:t>
                </a:r>
              </a:p>
            </p:txBody>
          </p:sp>
        </p:grpSp>
        <p:sp>
          <p:nvSpPr>
            <p:cNvPr id="16" name="Rectangle 15"/>
            <p:cNvSpPr/>
            <p:nvPr/>
          </p:nvSpPr>
          <p:spPr>
            <a:xfrm>
              <a:off x="1100893" y="2519956"/>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17" name="Rectangle 16"/>
            <p:cNvSpPr/>
            <p:nvPr/>
          </p:nvSpPr>
          <p:spPr>
            <a:xfrm>
              <a:off x="1642499" y="2525198"/>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18" name="Rectangle 17"/>
            <p:cNvSpPr/>
            <p:nvPr/>
          </p:nvSpPr>
          <p:spPr>
            <a:xfrm>
              <a:off x="2220360" y="2525198"/>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19" name="Rectangle 18"/>
            <p:cNvSpPr/>
            <p:nvPr/>
          </p:nvSpPr>
          <p:spPr>
            <a:xfrm>
              <a:off x="1682353" y="3404303"/>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0" name="Rectangle 19"/>
            <p:cNvSpPr/>
            <p:nvPr/>
          </p:nvSpPr>
          <p:spPr>
            <a:xfrm>
              <a:off x="2223959" y="3409545"/>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1" name="Rectangle 20"/>
            <p:cNvSpPr/>
            <p:nvPr/>
          </p:nvSpPr>
          <p:spPr>
            <a:xfrm>
              <a:off x="2801820" y="3409545"/>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22" name="Rectangle 21"/>
            <p:cNvSpPr/>
            <p:nvPr/>
          </p:nvSpPr>
          <p:spPr>
            <a:xfrm>
              <a:off x="2248646" y="4263760"/>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3" name="Rectangle 22"/>
            <p:cNvSpPr/>
            <p:nvPr/>
          </p:nvSpPr>
          <p:spPr>
            <a:xfrm>
              <a:off x="2790252" y="4269002"/>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4" name="Rectangle 23"/>
            <p:cNvSpPr/>
            <p:nvPr/>
          </p:nvSpPr>
          <p:spPr>
            <a:xfrm>
              <a:off x="3368113" y="4269002"/>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sp>
          <p:nvSpPr>
            <p:cNvPr id="25" name="Rectangle 24"/>
            <p:cNvSpPr/>
            <p:nvPr/>
          </p:nvSpPr>
          <p:spPr>
            <a:xfrm>
              <a:off x="2839626" y="5144482"/>
              <a:ext cx="566293" cy="8463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6" name="Rectangle 25"/>
            <p:cNvSpPr/>
            <p:nvPr/>
          </p:nvSpPr>
          <p:spPr>
            <a:xfrm>
              <a:off x="3381232" y="5149724"/>
              <a:ext cx="566293" cy="84633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7" name="Rectangle 26"/>
            <p:cNvSpPr/>
            <p:nvPr/>
          </p:nvSpPr>
          <p:spPr>
            <a:xfrm>
              <a:off x="3959093" y="5149724"/>
              <a:ext cx="566293" cy="84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C</a:t>
              </a:r>
              <a:endParaRPr lang="en-GB" dirty="0"/>
            </a:p>
          </p:txBody>
        </p:sp>
      </p:grpSp>
    </p:spTree>
    <p:extLst>
      <p:ext uri="{BB962C8B-B14F-4D97-AF65-F5344CB8AC3E}">
        <p14:creationId xmlns:p14="http://schemas.microsoft.com/office/powerpoint/2010/main" val="4183562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Interrupts</a:t>
            </a:r>
          </a:p>
        </p:txBody>
      </p:sp>
      <p:sp>
        <p:nvSpPr>
          <p:cNvPr id="3" name="Content Placeholder 2"/>
          <p:cNvSpPr>
            <a:spLocks noGrp="1"/>
          </p:cNvSpPr>
          <p:nvPr>
            <p:ph idx="1"/>
          </p:nvPr>
        </p:nvSpPr>
        <p:spPr/>
        <p:txBody>
          <a:bodyPr/>
          <a:lstStyle/>
          <a:p>
            <a:r>
              <a:rPr lang="en-GB" dirty="0"/>
              <a:t>Say you are doing a job. You pipelined it into 5 stages. </a:t>
            </a:r>
          </a:p>
          <a:p>
            <a:r>
              <a:rPr lang="en-GB" dirty="0"/>
              <a:t>But now you need to interrupt it for something more important. What happens? Now you are disturbing 5 different stages. </a:t>
            </a:r>
          </a:p>
          <a:p>
            <a:endParaRPr lang="en-GB" dirty="0"/>
          </a:p>
          <a:p>
            <a:r>
              <a:rPr lang="en-GB" dirty="0"/>
              <a:t>There are two main ways interrupts are handles. </a:t>
            </a:r>
          </a:p>
          <a:p>
            <a:endParaRPr lang="en-GB" dirty="0"/>
          </a:p>
          <a:p>
            <a:r>
              <a:rPr lang="en-GB" dirty="0"/>
              <a:t>1: </a:t>
            </a:r>
          </a:p>
          <a:p>
            <a:r>
              <a:rPr lang="en-GB" dirty="0"/>
              <a:t>Erase the pipeline of the last 4 stages and then the interrupt process will happen on the remaining instruction.</a:t>
            </a:r>
          </a:p>
          <a:p>
            <a:r>
              <a:rPr lang="en-GB" dirty="0"/>
              <a:t>But this means you lose whatever was in your pipeline </a:t>
            </a:r>
          </a:p>
          <a:p>
            <a:endParaRPr lang="en-GB" dirty="0"/>
          </a:p>
          <a:p>
            <a:r>
              <a:rPr lang="en-GB" dirty="0"/>
              <a:t>2: Use individual registers to handle the interrupt with the processor. This lets you keep your existing pipeline</a:t>
            </a:r>
          </a:p>
        </p:txBody>
      </p:sp>
    </p:spTree>
    <p:extLst>
      <p:ext uri="{BB962C8B-B14F-4D97-AF65-F5344CB8AC3E}">
        <p14:creationId xmlns:p14="http://schemas.microsoft.com/office/powerpoint/2010/main" val="4127965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F37C-9C13-F444-A659-8A64C0E3AC06}"/>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222EB8A2-5EA0-2C4E-A594-4DE18C16F8B7}"/>
              </a:ext>
            </a:extLst>
          </p:cNvPr>
          <p:cNvSpPr>
            <a:spLocks noGrp="1"/>
          </p:cNvSpPr>
          <p:nvPr>
            <p:ph idx="1"/>
          </p:nvPr>
        </p:nvSpPr>
        <p:spPr>
          <a:solidFill>
            <a:schemeClr val="accent2"/>
          </a:solidFill>
        </p:spPr>
        <p:txBody>
          <a:bodyPr>
            <a:normAutofit/>
          </a:bodyPr>
          <a:lstStyle/>
          <a:p>
            <a:r>
              <a:rPr lang="en-US" dirty="0"/>
              <a:t>8. SISD, SIMD, MISD, MIMD </a:t>
            </a:r>
          </a:p>
          <a:p>
            <a:r>
              <a:rPr lang="en-US" dirty="0"/>
              <a:t>9. Give examples of the role of virtual machines </a:t>
            </a:r>
          </a:p>
          <a:p>
            <a:r>
              <a:rPr lang="en-US" dirty="0"/>
              <a:t>10. Understand the benefits and limitations of virtual machines </a:t>
            </a:r>
          </a:p>
          <a:p>
            <a:pPr marL="514350" indent="-514350">
              <a:buFont typeface="+mj-lt"/>
              <a:buAutoNum type="arabicPeriod"/>
            </a:pPr>
            <a:endParaRPr lang="en-GB" dirty="0"/>
          </a:p>
          <a:p>
            <a:pPr marL="514350" indent="-514350">
              <a:buFont typeface="+mj-lt"/>
              <a:buAutoNum type="arabicPeriod"/>
            </a:pPr>
            <a:endParaRPr lang="en-GB" dirty="0"/>
          </a:p>
          <a:p>
            <a:r>
              <a:rPr lang="en-GB" dirty="0"/>
              <a:t>Understand: What are the types of parallel processing</a:t>
            </a:r>
          </a:p>
          <a:p>
            <a:endParaRPr lang="en-GB" dirty="0"/>
          </a:p>
          <a:p>
            <a:r>
              <a:rPr lang="en-GB" dirty="0"/>
              <a:t>Able: Demonstrate a virtual machine</a:t>
            </a:r>
          </a:p>
          <a:p>
            <a:endParaRPr lang="en-GB" dirty="0"/>
          </a:p>
          <a:p>
            <a:r>
              <a:rPr lang="en-GB" dirty="0"/>
              <a:t>Answer: What are the advantages and disadvantages of a VM</a:t>
            </a:r>
          </a:p>
        </p:txBody>
      </p:sp>
    </p:spTree>
    <p:extLst>
      <p:ext uri="{BB962C8B-B14F-4D97-AF65-F5344CB8AC3E}">
        <p14:creationId xmlns:p14="http://schemas.microsoft.com/office/powerpoint/2010/main" val="2532192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Parallel Processing</a:t>
            </a:r>
          </a:p>
        </p:txBody>
      </p:sp>
      <p:sp>
        <p:nvSpPr>
          <p:cNvPr id="3" name="Content Placeholder 2"/>
          <p:cNvSpPr>
            <a:spLocks noGrp="1"/>
          </p:cNvSpPr>
          <p:nvPr>
            <p:ph idx="1"/>
          </p:nvPr>
        </p:nvSpPr>
        <p:spPr/>
        <p:txBody>
          <a:bodyPr>
            <a:normAutofit fontScale="92500" lnSpcReduction="20000"/>
          </a:bodyPr>
          <a:lstStyle/>
          <a:p>
            <a:r>
              <a:rPr lang="en-GB" dirty="0"/>
              <a:t>Record a physical example of the following</a:t>
            </a:r>
          </a:p>
          <a:p>
            <a:r>
              <a:rPr lang="en-GB" dirty="0"/>
              <a:t>One video per example</a:t>
            </a:r>
          </a:p>
          <a:p>
            <a:r>
              <a:rPr lang="en-GB" dirty="0"/>
              <a:t>You may need to use props such as paper balls to do so:</a:t>
            </a:r>
          </a:p>
          <a:p>
            <a:r>
              <a:rPr lang="en-GB" dirty="0"/>
              <a:t>Pick a number 1</a:t>
            </a:r>
            <a:r>
              <a:rPr lang="mr-IN" dirty="0"/>
              <a:t>–</a:t>
            </a:r>
            <a:r>
              <a:rPr lang="en-GB" dirty="0"/>
              <a:t> 5</a:t>
            </a:r>
          </a:p>
          <a:p>
            <a:endParaRPr lang="en-GB" dirty="0"/>
          </a:p>
          <a:p>
            <a:r>
              <a:rPr lang="en-GB" dirty="0"/>
              <a:t>1. SISD and SIMD (and supercomputers vs clusters computing)</a:t>
            </a:r>
          </a:p>
          <a:p>
            <a:r>
              <a:rPr lang="en-GB" dirty="0"/>
              <a:t>2. SIMD and MISD (and supercomputers vs clusters computing)</a:t>
            </a:r>
          </a:p>
          <a:p>
            <a:r>
              <a:rPr lang="en-GB" dirty="0"/>
              <a:t>3. MISD and MIMD (and supercomputers vs clusters computing)</a:t>
            </a:r>
          </a:p>
          <a:p>
            <a:r>
              <a:rPr lang="en-GB" dirty="0"/>
              <a:t>4. MIMD, SISD and SIMD (and supercomputing)</a:t>
            </a:r>
          </a:p>
          <a:p>
            <a:r>
              <a:rPr lang="en-GB" dirty="0"/>
              <a:t>5. MIMD, SISD, SIMD and MISD (and cluster computing)</a:t>
            </a:r>
          </a:p>
          <a:p>
            <a:endParaRPr lang="en-GB" dirty="0"/>
          </a:p>
          <a:p>
            <a:r>
              <a:rPr lang="en-GB" dirty="0"/>
              <a:t>SISD = Single instruction Single Data Stream</a:t>
            </a:r>
          </a:p>
          <a:p>
            <a:r>
              <a:rPr lang="en-GB" dirty="0"/>
              <a:t>SIMD = Single instruction Multiple Data Stream </a:t>
            </a:r>
          </a:p>
          <a:p>
            <a:r>
              <a:rPr lang="en-GB" dirty="0"/>
              <a:t>MISD = Multiple instruction Single Data Stream </a:t>
            </a:r>
          </a:p>
          <a:p>
            <a:r>
              <a:rPr lang="en-GB" dirty="0"/>
              <a:t>MIMD = Multiple instruction Multiple Data Stream</a:t>
            </a:r>
          </a:p>
        </p:txBody>
      </p:sp>
    </p:spTree>
    <p:extLst>
      <p:ext uri="{BB962C8B-B14F-4D97-AF65-F5344CB8AC3E}">
        <p14:creationId xmlns:p14="http://schemas.microsoft.com/office/powerpoint/2010/main" val="734646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3087-1D37-1F42-BBF2-D4DC9E8AE176}"/>
              </a:ext>
            </a:extLst>
          </p:cNvPr>
          <p:cNvSpPr>
            <a:spLocks noGrp="1"/>
          </p:cNvSpPr>
          <p:nvPr>
            <p:ph type="title"/>
          </p:nvPr>
        </p:nvSpPr>
        <p:spPr/>
        <p:txBody>
          <a:bodyPr>
            <a:normAutofit fontScale="90000"/>
          </a:bodyPr>
          <a:lstStyle/>
          <a:p>
            <a:r>
              <a:rPr lang="en-GB" dirty="0"/>
              <a:t>Parallel Processing</a:t>
            </a:r>
          </a:p>
        </p:txBody>
      </p:sp>
      <p:sp>
        <p:nvSpPr>
          <p:cNvPr id="3" name="Content Placeholder 2">
            <a:extLst>
              <a:ext uri="{FF2B5EF4-FFF2-40B4-BE49-F238E27FC236}">
                <a16:creationId xmlns:a16="http://schemas.microsoft.com/office/drawing/2014/main" id="{17EC984B-7BF2-5840-AE96-72BFB4243DFB}"/>
              </a:ext>
            </a:extLst>
          </p:cNvPr>
          <p:cNvSpPr>
            <a:spLocks noGrp="1"/>
          </p:cNvSpPr>
          <p:nvPr>
            <p:ph idx="1"/>
          </p:nvPr>
        </p:nvSpPr>
        <p:spPr/>
        <p:txBody>
          <a:bodyPr/>
          <a:lstStyle/>
          <a:p>
            <a:r>
              <a:rPr lang="en-GB" dirty="0"/>
              <a:t>There are 4 basic computing architectures (this word ‘architecture is annoying because its used for Von Neumann also)</a:t>
            </a:r>
          </a:p>
          <a:p>
            <a:endParaRPr lang="en-GB" dirty="0"/>
          </a:p>
          <a:p>
            <a:pPr marL="514350" indent="-514350">
              <a:buFont typeface="+mj-lt"/>
              <a:buAutoNum type="arabicPeriod"/>
            </a:pPr>
            <a:r>
              <a:rPr lang="en-GB" dirty="0"/>
              <a:t>SISD = Single instruction Single Data Stream</a:t>
            </a:r>
          </a:p>
          <a:p>
            <a:pPr marL="514350" indent="-514350">
              <a:buFont typeface="+mj-lt"/>
              <a:buAutoNum type="arabicPeriod"/>
            </a:pPr>
            <a:r>
              <a:rPr lang="en-GB" dirty="0"/>
              <a:t>SIMD = Single instruction Multiple Data Stream </a:t>
            </a:r>
          </a:p>
          <a:p>
            <a:pPr marL="514350" indent="-514350">
              <a:buFont typeface="+mj-lt"/>
              <a:buAutoNum type="arabicPeriod"/>
            </a:pPr>
            <a:r>
              <a:rPr lang="en-GB" dirty="0"/>
              <a:t>MISD = Multiple instruction Single Data Stream </a:t>
            </a:r>
          </a:p>
          <a:p>
            <a:pPr marL="514350" indent="-514350">
              <a:buFont typeface="+mj-lt"/>
              <a:buAutoNum type="arabicPeriod"/>
            </a:pPr>
            <a:r>
              <a:rPr lang="en-GB" dirty="0"/>
              <a:t>MIMD = Multiple instruction Multiple Data Stream</a:t>
            </a:r>
          </a:p>
          <a:p>
            <a:endParaRPr lang="en-GB" dirty="0"/>
          </a:p>
        </p:txBody>
      </p:sp>
    </p:spTree>
    <p:extLst>
      <p:ext uri="{BB962C8B-B14F-4D97-AF65-F5344CB8AC3E}">
        <p14:creationId xmlns:p14="http://schemas.microsoft.com/office/powerpoint/2010/main" val="3747634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Control Unit</a:t>
            </a:r>
          </a:p>
        </p:txBody>
      </p:sp>
      <p:sp>
        <p:nvSpPr>
          <p:cNvPr id="3" name="Content Placeholder 2"/>
          <p:cNvSpPr>
            <a:spLocks noGrp="1"/>
          </p:cNvSpPr>
          <p:nvPr>
            <p:ph idx="1"/>
          </p:nvPr>
        </p:nvSpPr>
        <p:spPr/>
        <p:txBody>
          <a:bodyPr>
            <a:normAutofit fontScale="85000" lnSpcReduction="20000"/>
          </a:bodyPr>
          <a:lstStyle/>
          <a:p>
            <a:r>
              <a:rPr lang="en-GB" dirty="0"/>
              <a:t>A CPU receives machine code </a:t>
            </a:r>
          </a:p>
          <a:p>
            <a:r>
              <a:rPr lang="en-GB" dirty="0"/>
              <a:t>The control unit of a CPU has to make sure each instruction in the machine code is handled correctly </a:t>
            </a:r>
          </a:p>
          <a:p>
            <a:r>
              <a:rPr lang="en-GB" dirty="0"/>
              <a:t>There are two ways a control unit does this. </a:t>
            </a:r>
          </a:p>
          <a:p>
            <a:endParaRPr lang="en-GB" dirty="0"/>
          </a:p>
          <a:p>
            <a:r>
              <a:rPr lang="en-GB" dirty="0"/>
              <a:t>Hard wired: </a:t>
            </a:r>
          </a:p>
          <a:p>
            <a:r>
              <a:rPr lang="en-GB" dirty="0"/>
              <a:t>The control unit is set as a logic circuit with logic gates. </a:t>
            </a:r>
          </a:p>
          <a:p>
            <a:r>
              <a:rPr lang="en-GB" dirty="0"/>
              <a:t>Machine code is directly handled by the hardware </a:t>
            </a:r>
          </a:p>
          <a:p>
            <a:r>
              <a:rPr lang="en-GB" dirty="0"/>
              <a:t>This is said to be faster because hardware is faster than software. </a:t>
            </a:r>
          </a:p>
          <a:p>
            <a:r>
              <a:rPr lang="en-GB" dirty="0"/>
              <a:t>But this method is less flexible </a:t>
            </a:r>
          </a:p>
          <a:p>
            <a:endParaRPr lang="en-GB" dirty="0"/>
          </a:p>
          <a:p>
            <a:r>
              <a:rPr lang="en-GB" dirty="0"/>
              <a:t>Microprogramming:</a:t>
            </a:r>
          </a:p>
          <a:p>
            <a:r>
              <a:rPr lang="en-GB" dirty="0"/>
              <a:t>The control unit has a small amount of ROM</a:t>
            </a:r>
          </a:p>
          <a:p>
            <a:r>
              <a:rPr lang="en-GB" dirty="0"/>
              <a:t>This ROM holds what instructions  the CU can do (microinstructions or microcode) </a:t>
            </a:r>
          </a:p>
          <a:p>
            <a:r>
              <a:rPr lang="en-GB" dirty="0"/>
              <a:t>This is also called the firmware</a:t>
            </a:r>
          </a:p>
          <a:p>
            <a:r>
              <a:rPr lang="en-GB" dirty="0"/>
              <a:t>There are two main ways the microprogramming method works </a:t>
            </a:r>
            <a:r>
              <a:rPr lang="mr-IN" dirty="0"/>
              <a:t>–</a:t>
            </a:r>
            <a:r>
              <a:rPr lang="en-GB" dirty="0"/>
              <a:t> CISC or RISC</a:t>
            </a:r>
          </a:p>
        </p:txBody>
      </p:sp>
    </p:spTree>
    <p:extLst>
      <p:ext uri="{BB962C8B-B14F-4D97-AF65-F5344CB8AC3E}">
        <p14:creationId xmlns:p14="http://schemas.microsoft.com/office/powerpoint/2010/main" val="787715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8D39C-210C-7743-AC4D-B1F18C68194F}"/>
              </a:ext>
            </a:extLst>
          </p:cNvPr>
          <p:cNvSpPr>
            <a:spLocks noGrp="1"/>
          </p:cNvSpPr>
          <p:nvPr>
            <p:ph type="title"/>
          </p:nvPr>
        </p:nvSpPr>
        <p:spPr/>
        <p:txBody>
          <a:bodyPr>
            <a:normAutofit fontScale="90000"/>
          </a:bodyPr>
          <a:lstStyle/>
          <a:p>
            <a:r>
              <a:rPr lang="en-GB" dirty="0"/>
              <a:t>SISD = Single instruction Single Data Stream</a:t>
            </a:r>
          </a:p>
        </p:txBody>
      </p:sp>
      <p:sp>
        <p:nvSpPr>
          <p:cNvPr id="3" name="Content Placeholder 2">
            <a:extLst>
              <a:ext uri="{FF2B5EF4-FFF2-40B4-BE49-F238E27FC236}">
                <a16:creationId xmlns:a16="http://schemas.microsoft.com/office/drawing/2014/main" id="{FA722412-FC1D-5447-BB43-6BC30F68C146}"/>
              </a:ext>
            </a:extLst>
          </p:cNvPr>
          <p:cNvSpPr>
            <a:spLocks noGrp="1"/>
          </p:cNvSpPr>
          <p:nvPr>
            <p:ph idx="1"/>
          </p:nvPr>
        </p:nvSpPr>
        <p:spPr/>
        <p:txBody>
          <a:bodyPr>
            <a:normAutofit fontScale="92500" lnSpcReduction="20000"/>
          </a:bodyPr>
          <a:lstStyle/>
          <a:p>
            <a:r>
              <a:rPr lang="en-US" b="1" u="sng" dirty="0"/>
              <a:t>SISD</a:t>
            </a:r>
            <a:r>
              <a:rPr lang="en-US" i="1" dirty="0"/>
              <a:t>: </a:t>
            </a:r>
            <a:r>
              <a:rPr lang="en-US" dirty="0"/>
              <a:t>Single Instruction and Single Data Stream(SISD) </a:t>
            </a:r>
          </a:p>
          <a:p>
            <a:endParaRPr lang="en-US" dirty="0"/>
          </a:p>
          <a:p>
            <a:r>
              <a:rPr lang="en-GB" dirty="0"/>
              <a:t>One Processing Unit</a:t>
            </a:r>
          </a:p>
          <a:p>
            <a:r>
              <a:rPr lang="en-GB" dirty="0"/>
              <a:t>One Control Unit</a:t>
            </a:r>
          </a:p>
          <a:p>
            <a:r>
              <a:rPr lang="en-GB" dirty="0"/>
              <a:t>One Memory Unit</a:t>
            </a:r>
          </a:p>
          <a:p>
            <a:r>
              <a:rPr lang="en-GB" dirty="0"/>
              <a:t>One instruction pool</a:t>
            </a:r>
          </a:p>
          <a:p>
            <a:r>
              <a:rPr lang="en-GB" dirty="0"/>
              <a:t>One data pool</a:t>
            </a:r>
          </a:p>
          <a:p>
            <a:endParaRPr lang="en-GB" dirty="0"/>
          </a:p>
          <a:p>
            <a:r>
              <a:rPr lang="en-GB" dirty="0"/>
              <a:t>One CPU does one instruction at a time </a:t>
            </a:r>
          </a:p>
          <a:p>
            <a:r>
              <a:rPr lang="en-GB" dirty="0"/>
              <a:t>Instructions are done in order of arrival (sequential)</a:t>
            </a:r>
          </a:p>
          <a:p>
            <a:endParaRPr lang="en-GB" dirty="0"/>
          </a:p>
          <a:p>
            <a:endParaRPr lang="en-GB" dirty="0"/>
          </a:p>
          <a:p>
            <a:r>
              <a:rPr lang="en-GB" dirty="0"/>
              <a:t>Instruction pool = the list of instructions that can be used</a:t>
            </a:r>
          </a:p>
          <a:p>
            <a:r>
              <a:rPr lang="en-US" dirty="0"/>
              <a:t>Data pool = Your data source </a:t>
            </a:r>
          </a:p>
          <a:p>
            <a:r>
              <a:rPr lang="en-US" dirty="0"/>
              <a:t>PU = Processing Unit / CPU</a:t>
            </a:r>
          </a:p>
        </p:txBody>
      </p:sp>
      <p:pic>
        <p:nvPicPr>
          <p:cNvPr id="1030" name="Picture 6">
            <a:extLst>
              <a:ext uri="{FF2B5EF4-FFF2-40B4-BE49-F238E27FC236}">
                <a16:creationId xmlns:a16="http://schemas.microsoft.com/office/drawing/2014/main" id="{3119CF21-7014-514E-A906-704823AE8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2853" y="3429000"/>
            <a:ext cx="31115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7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EF25-8862-9B47-9E28-2E0E55A54604}"/>
              </a:ext>
            </a:extLst>
          </p:cNvPr>
          <p:cNvSpPr>
            <a:spLocks noGrp="1"/>
          </p:cNvSpPr>
          <p:nvPr>
            <p:ph type="title"/>
          </p:nvPr>
        </p:nvSpPr>
        <p:spPr/>
        <p:txBody>
          <a:bodyPr>
            <a:normAutofit fontScale="90000"/>
          </a:bodyPr>
          <a:lstStyle/>
          <a:p>
            <a:r>
              <a:rPr lang="en-GB" dirty="0"/>
              <a:t>SIMD = Single instruction Multiple Data Stream </a:t>
            </a:r>
          </a:p>
        </p:txBody>
      </p:sp>
      <p:sp>
        <p:nvSpPr>
          <p:cNvPr id="3" name="Content Placeholder 2">
            <a:extLst>
              <a:ext uri="{FF2B5EF4-FFF2-40B4-BE49-F238E27FC236}">
                <a16:creationId xmlns:a16="http://schemas.microsoft.com/office/drawing/2014/main" id="{6F30A622-0EB9-A144-9C5E-596CA2DD4450}"/>
              </a:ext>
            </a:extLst>
          </p:cNvPr>
          <p:cNvSpPr>
            <a:spLocks noGrp="1"/>
          </p:cNvSpPr>
          <p:nvPr>
            <p:ph idx="1"/>
          </p:nvPr>
        </p:nvSpPr>
        <p:spPr/>
        <p:txBody>
          <a:bodyPr>
            <a:normAutofit/>
          </a:bodyPr>
          <a:lstStyle/>
          <a:p>
            <a:r>
              <a:rPr lang="en-GB" dirty="0"/>
              <a:t>Multiple Processing Units</a:t>
            </a:r>
          </a:p>
          <a:p>
            <a:r>
              <a:rPr lang="en-GB" dirty="0"/>
              <a:t>One Control Unit</a:t>
            </a:r>
          </a:p>
          <a:p>
            <a:r>
              <a:rPr lang="en-GB" dirty="0"/>
              <a:t>One Memory Unit</a:t>
            </a:r>
          </a:p>
          <a:p>
            <a:r>
              <a:rPr lang="en-GB" dirty="0"/>
              <a:t>One instruction pool</a:t>
            </a:r>
          </a:p>
          <a:p>
            <a:r>
              <a:rPr lang="en-GB" dirty="0"/>
              <a:t>One data pool</a:t>
            </a:r>
          </a:p>
          <a:p>
            <a:endParaRPr lang="en-GB" dirty="0"/>
          </a:p>
          <a:p>
            <a:r>
              <a:rPr lang="en-GB" dirty="0"/>
              <a:t>The control unit sends the SAME instruction to all processing units.</a:t>
            </a:r>
          </a:p>
          <a:p>
            <a:r>
              <a:rPr lang="en-GB" dirty="0"/>
              <a:t>But each processing unit does a SAME operation on a different parts of the instruction</a:t>
            </a:r>
          </a:p>
          <a:p>
            <a:endParaRPr lang="en-US" dirty="0"/>
          </a:p>
          <a:p>
            <a:endParaRPr lang="en-GB" dirty="0"/>
          </a:p>
        </p:txBody>
      </p:sp>
      <p:pic>
        <p:nvPicPr>
          <p:cNvPr id="2052" name="Picture 4" descr="Computer Science homework question answer, step 2, image 1">
            <a:extLst>
              <a:ext uri="{FF2B5EF4-FFF2-40B4-BE49-F238E27FC236}">
                <a16:creationId xmlns:a16="http://schemas.microsoft.com/office/drawing/2014/main" id="{4A167AC6-2C2C-1846-B174-E643EAAC6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8122" y="495300"/>
            <a:ext cx="3236383"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499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6E13-D30E-F345-B71A-FEF414CC6FB1}"/>
              </a:ext>
            </a:extLst>
          </p:cNvPr>
          <p:cNvSpPr>
            <a:spLocks noGrp="1"/>
          </p:cNvSpPr>
          <p:nvPr>
            <p:ph type="title"/>
          </p:nvPr>
        </p:nvSpPr>
        <p:spPr/>
        <p:txBody>
          <a:bodyPr>
            <a:normAutofit fontScale="90000"/>
          </a:bodyPr>
          <a:lstStyle/>
          <a:p>
            <a:r>
              <a:rPr lang="en-GB" dirty="0"/>
              <a:t>MISD = Multiple instruction Single Data Stream </a:t>
            </a:r>
          </a:p>
        </p:txBody>
      </p:sp>
      <p:sp>
        <p:nvSpPr>
          <p:cNvPr id="3" name="Content Placeholder 2">
            <a:extLst>
              <a:ext uri="{FF2B5EF4-FFF2-40B4-BE49-F238E27FC236}">
                <a16:creationId xmlns:a16="http://schemas.microsoft.com/office/drawing/2014/main" id="{ABE60484-31D7-054B-999E-69EE46134662}"/>
              </a:ext>
            </a:extLst>
          </p:cNvPr>
          <p:cNvSpPr>
            <a:spLocks noGrp="1"/>
          </p:cNvSpPr>
          <p:nvPr>
            <p:ph idx="1"/>
          </p:nvPr>
        </p:nvSpPr>
        <p:spPr/>
        <p:txBody>
          <a:bodyPr/>
          <a:lstStyle/>
          <a:p>
            <a:r>
              <a:rPr lang="en-GB" dirty="0"/>
              <a:t>Multiple Processing Units</a:t>
            </a:r>
          </a:p>
          <a:p>
            <a:r>
              <a:rPr lang="en-GB" dirty="0"/>
              <a:t>One Control Unit</a:t>
            </a:r>
          </a:p>
          <a:p>
            <a:r>
              <a:rPr lang="en-GB" dirty="0"/>
              <a:t>One Memory Unit</a:t>
            </a:r>
          </a:p>
          <a:p>
            <a:r>
              <a:rPr lang="en-GB" dirty="0"/>
              <a:t>One instruction pool</a:t>
            </a:r>
          </a:p>
          <a:p>
            <a:r>
              <a:rPr lang="en-GB" dirty="0"/>
              <a:t>One data pool</a:t>
            </a:r>
          </a:p>
          <a:p>
            <a:endParaRPr lang="en-GB" dirty="0"/>
          </a:p>
          <a:p>
            <a:r>
              <a:rPr lang="en-GB" dirty="0"/>
              <a:t>In SIMD it was one instruction, but that instruction was being worked on at the same time by different processing units.</a:t>
            </a:r>
          </a:p>
          <a:p>
            <a:endParaRPr lang="en-GB" dirty="0"/>
          </a:p>
          <a:p>
            <a:r>
              <a:rPr lang="en-GB" dirty="0"/>
              <a:t>In MISD, you have one instruction, but that instruction is being worked on at the same time by different processing units. BUT the difference is with SIMD, those processing units are doing the same thing, in MISD those processing units can be doing different things with the data.</a:t>
            </a:r>
          </a:p>
        </p:txBody>
      </p:sp>
      <p:pic>
        <p:nvPicPr>
          <p:cNvPr id="3074" name="Picture 2">
            <a:extLst>
              <a:ext uri="{FF2B5EF4-FFF2-40B4-BE49-F238E27FC236}">
                <a16:creationId xmlns:a16="http://schemas.microsoft.com/office/drawing/2014/main" id="{EAE12330-77DF-D748-AA28-4357A6A27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492" y="571500"/>
            <a:ext cx="2857500" cy="2857500"/>
          </a:xfrm>
          <a:prstGeom prst="rect">
            <a:avLst/>
          </a:prstGeom>
          <a:solidFill>
            <a:schemeClr val="bg1"/>
          </a:solidFill>
        </p:spPr>
      </p:pic>
    </p:spTree>
    <p:extLst>
      <p:ext uri="{BB962C8B-B14F-4D97-AF65-F5344CB8AC3E}">
        <p14:creationId xmlns:p14="http://schemas.microsoft.com/office/powerpoint/2010/main" val="252888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0E18-A30F-A44E-8D16-18A71ECCDBA2}"/>
              </a:ext>
            </a:extLst>
          </p:cNvPr>
          <p:cNvSpPr>
            <a:spLocks noGrp="1"/>
          </p:cNvSpPr>
          <p:nvPr>
            <p:ph type="title"/>
          </p:nvPr>
        </p:nvSpPr>
        <p:spPr/>
        <p:txBody>
          <a:bodyPr>
            <a:normAutofit fontScale="90000"/>
          </a:bodyPr>
          <a:lstStyle/>
          <a:p>
            <a:r>
              <a:rPr lang="en-GB" dirty="0"/>
              <a:t>MIMD = Multiple instruction Multiple Data Stream</a:t>
            </a:r>
          </a:p>
        </p:txBody>
      </p:sp>
      <p:sp>
        <p:nvSpPr>
          <p:cNvPr id="3" name="Content Placeholder 2">
            <a:extLst>
              <a:ext uri="{FF2B5EF4-FFF2-40B4-BE49-F238E27FC236}">
                <a16:creationId xmlns:a16="http://schemas.microsoft.com/office/drawing/2014/main" id="{9CFC4D50-9CF0-DD4D-A24C-DB6C46DC4F47}"/>
              </a:ext>
            </a:extLst>
          </p:cNvPr>
          <p:cNvSpPr>
            <a:spLocks noGrp="1"/>
          </p:cNvSpPr>
          <p:nvPr>
            <p:ph idx="1"/>
          </p:nvPr>
        </p:nvSpPr>
        <p:spPr/>
        <p:txBody>
          <a:bodyPr/>
          <a:lstStyle/>
          <a:p>
            <a:r>
              <a:rPr lang="en-GB" dirty="0"/>
              <a:t>Multiple Processing Units</a:t>
            </a:r>
          </a:p>
          <a:p>
            <a:r>
              <a:rPr lang="en-GB" dirty="0"/>
              <a:t>One Control Unit</a:t>
            </a:r>
          </a:p>
          <a:p>
            <a:r>
              <a:rPr lang="en-GB" dirty="0"/>
              <a:t>One Memory Unit</a:t>
            </a:r>
          </a:p>
          <a:p>
            <a:r>
              <a:rPr lang="en-GB" dirty="0"/>
              <a:t>One instruction pool</a:t>
            </a:r>
          </a:p>
          <a:p>
            <a:r>
              <a:rPr lang="en-GB" dirty="0"/>
              <a:t>One data pool</a:t>
            </a:r>
          </a:p>
          <a:p>
            <a:endParaRPr lang="en-GB" dirty="0"/>
          </a:p>
          <a:p>
            <a:r>
              <a:rPr lang="en-GB" dirty="0"/>
              <a:t>Multiple processing units working with multiple pieces of data doing different things with the data at the same time.</a:t>
            </a:r>
          </a:p>
        </p:txBody>
      </p:sp>
      <p:pic>
        <p:nvPicPr>
          <p:cNvPr id="1026" name="Picture 2">
            <a:extLst>
              <a:ext uri="{FF2B5EF4-FFF2-40B4-BE49-F238E27FC236}">
                <a16:creationId xmlns:a16="http://schemas.microsoft.com/office/drawing/2014/main" id="{A9A348A8-D26C-6B4E-81F5-3CB74AE46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492" y="571500"/>
            <a:ext cx="2857500" cy="2857500"/>
          </a:xfrm>
          <a:prstGeom prst="rect">
            <a:avLst/>
          </a:prstGeom>
          <a:solidFill>
            <a:schemeClr val="bg1"/>
          </a:solidFill>
        </p:spPr>
      </p:pic>
    </p:spTree>
    <p:extLst>
      <p:ext uri="{BB962C8B-B14F-4D97-AF65-F5344CB8AC3E}">
        <p14:creationId xmlns:p14="http://schemas.microsoft.com/office/powerpoint/2010/main" val="303700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424E1-1ABE-6840-B2C3-A634D63BD820}"/>
              </a:ext>
            </a:extLst>
          </p:cNvPr>
          <p:cNvSpPr>
            <a:spLocks noGrp="1"/>
          </p:cNvSpPr>
          <p:nvPr>
            <p:ph type="title"/>
          </p:nvPr>
        </p:nvSpPr>
        <p:spPr/>
        <p:txBody>
          <a:bodyPr>
            <a:normAutofit fontScale="90000"/>
          </a:bodyPr>
          <a:lstStyle/>
          <a:p>
            <a:r>
              <a:rPr lang="en-GB" dirty="0"/>
              <a:t>Virtual Machines</a:t>
            </a:r>
          </a:p>
        </p:txBody>
      </p:sp>
      <p:sp>
        <p:nvSpPr>
          <p:cNvPr id="3" name="Content Placeholder 2">
            <a:extLst>
              <a:ext uri="{FF2B5EF4-FFF2-40B4-BE49-F238E27FC236}">
                <a16:creationId xmlns:a16="http://schemas.microsoft.com/office/drawing/2014/main" id="{D583ED72-F38E-BD4C-B78A-4E55B2C3C17E}"/>
              </a:ext>
            </a:extLst>
          </p:cNvPr>
          <p:cNvSpPr>
            <a:spLocks noGrp="1"/>
          </p:cNvSpPr>
          <p:nvPr>
            <p:ph idx="1"/>
          </p:nvPr>
        </p:nvSpPr>
        <p:spPr/>
        <p:txBody>
          <a:bodyPr/>
          <a:lstStyle/>
          <a:p>
            <a:r>
              <a:rPr lang="en-GB" dirty="0"/>
              <a:t>If your computer architecture can allow for it, then you can run two OS at the same time.</a:t>
            </a:r>
          </a:p>
          <a:p>
            <a:endParaRPr lang="en-GB" dirty="0"/>
          </a:p>
          <a:p>
            <a:r>
              <a:rPr lang="en-GB" dirty="0"/>
              <a:t>Now I do not mean that your computer can run another OS, like BootCamp for MacOS – this is just running one OS at a time. </a:t>
            </a:r>
          </a:p>
          <a:p>
            <a:endParaRPr lang="en-GB" dirty="0"/>
          </a:p>
          <a:p>
            <a:r>
              <a:rPr lang="en-GB" dirty="0"/>
              <a:t>A virtual machine (VM) is when you run two OS’s at the same time.</a:t>
            </a:r>
          </a:p>
          <a:p>
            <a:endParaRPr lang="en-GB" dirty="0"/>
          </a:p>
          <a:p>
            <a:r>
              <a:rPr lang="en-GB" dirty="0"/>
              <a:t>It actually doesn’t even have to be two different OS, VM’s with the same OS are popular for testing</a:t>
            </a:r>
          </a:p>
          <a:p>
            <a:endParaRPr lang="en-GB" dirty="0"/>
          </a:p>
          <a:p>
            <a:r>
              <a:rPr lang="en-GB" dirty="0"/>
              <a:t>Why?</a:t>
            </a:r>
          </a:p>
        </p:txBody>
      </p:sp>
    </p:spTree>
    <p:extLst>
      <p:ext uri="{BB962C8B-B14F-4D97-AF65-F5344CB8AC3E}">
        <p14:creationId xmlns:p14="http://schemas.microsoft.com/office/powerpoint/2010/main" val="2123630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6BE-610B-594D-9252-55F1B3F010BA}"/>
              </a:ext>
            </a:extLst>
          </p:cNvPr>
          <p:cNvSpPr>
            <a:spLocks noGrp="1"/>
          </p:cNvSpPr>
          <p:nvPr>
            <p:ph type="title"/>
          </p:nvPr>
        </p:nvSpPr>
        <p:spPr/>
        <p:txBody>
          <a:bodyPr>
            <a:normAutofit fontScale="90000"/>
          </a:bodyPr>
          <a:lstStyle/>
          <a:p>
            <a:r>
              <a:rPr lang="en-GB" dirty="0"/>
              <a:t>Virtual Machines + &amp; -</a:t>
            </a:r>
          </a:p>
        </p:txBody>
      </p:sp>
      <p:sp>
        <p:nvSpPr>
          <p:cNvPr id="3" name="Content Placeholder 2">
            <a:extLst>
              <a:ext uri="{FF2B5EF4-FFF2-40B4-BE49-F238E27FC236}">
                <a16:creationId xmlns:a16="http://schemas.microsoft.com/office/drawing/2014/main" id="{F279A257-8AAF-2746-A10E-19F1153D1EC8}"/>
              </a:ext>
            </a:extLst>
          </p:cNvPr>
          <p:cNvSpPr>
            <a:spLocks noGrp="1"/>
          </p:cNvSpPr>
          <p:nvPr>
            <p:ph idx="1"/>
          </p:nvPr>
        </p:nvSpPr>
        <p:spPr/>
        <p:txBody>
          <a:bodyPr/>
          <a:lstStyle/>
          <a:p>
            <a:r>
              <a:rPr lang="en-GB" dirty="0"/>
              <a:t>+Run different OS / programs without needing another computer</a:t>
            </a:r>
          </a:p>
          <a:p>
            <a:r>
              <a:rPr lang="en-GB" dirty="0"/>
              <a:t>+Secure area to test new software, if something messes up then only your VM gets messed up</a:t>
            </a:r>
          </a:p>
          <a:p>
            <a:pPr marL="457200" indent="-457200">
              <a:buFontTx/>
              <a:buChar char="-"/>
            </a:pPr>
            <a:r>
              <a:rPr lang="en-GB" dirty="0"/>
              <a:t>Takes up your machines hard drive, processor, memory and resources</a:t>
            </a:r>
          </a:p>
          <a:p>
            <a:pPr marL="457200" indent="-457200">
              <a:buFontTx/>
              <a:buChar char="-"/>
            </a:pPr>
            <a:r>
              <a:rPr lang="en-GB" dirty="0"/>
              <a:t>Slower than using a dedicated machine </a:t>
            </a:r>
          </a:p>
        </p:txBody>
      </p:sp>
    </p:spTree>
    <p:extLst>
      <p:ext uri="{BB962C8B-B14F-4D97-AF65-F5344CB8AC3E}">
        <p14:creationId xmlns:p14="http://schemas.microsoft.com/office/powerpoint/2010/main" val="960783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Virtual Machines</a:t>
            </a:r>
          </a:p>
        </p:txBody>
      </p:sp>
      <p:sp>
        <p:nvSpPr>
          <p:cNvPr id="3" name="Content Placeholder 2"/>
          <p:cNvSpPr>
            <a:spLocks noGrp="1"/>
          </p:cNvSpPr>
          <p:nvPr>
            <p:ph idx="1"/>
          </p:nvPr>
        </p:nvSpPr>
        <p:spPr>
          <a:xfrm>
            <a:off x="0" y="533401"/>
            <a:ext cx="7622570" cy="6324598"/>
          </a:xfrm>
        </p:spPr>
        <p:txBody>
          <a:bodyPr>
            <a:normAutofit lnSpcReduction="10000"/>
          </a:bodyPr>
          <a:lstStyle/>
          <a:p>
            <a:r>
              <a:rPr lang="en-GB" dirty="0"/>
              <a:t>One machine, one computer, two operating systems. </a:t>
            </a:r>
          </a:p>
          <a:p>
            <a:r>
              <a:rPr lang="en-GB" dirty="0"/>
              <a:t>Must have compatible hardware. </a:t>
            </a:r>
          </a:p>
          <a:p>
            <a:r>
              <a:rPr lang="en-GB" dirty="0"/>
              <a:t>The kernel for the virtual machine handles talking to the hardware.</a:t>
            </a:r>
          </a:p>
          <a:p>
            <a:endParaRPr lang="en-GB" dirty="0"/>
          </a:p>
          <a:p>
            <a:r>
              <a:rPr lang="en-GB" dirty="0"/>
              <a:t>+ Can run two OSs on one machine </a:t>
            </a:r>
          </a:p>
          <a:p>
            <a:r>
              <a:rPr lang="en-GB" dirty="0"/>
              <a:t>+ Run specific programs (Run windows programs on Mac)</a:t>
            </a:r>
          </a:p>
          <a:p>
            <a:r>
              <a:rPr lang="en-GB" dirty="0"/>
              <a:t>+ Run older software on newer hardware</a:t>
            </a:r>
          </a:p>
          <a:p>
            <a:endParaRPr lang="en-GB" dirty="0"/>
          </a:p>
          <a:p>
            <a:pPr marL="457200" indent="-457200">
              <a:buFontTx/>
              <a:buChar char="-"/>
            </a:pPr>
            <a:r>
              <a:rPr lang="en-GB" dirty="0"/>
              <a:t>Time and effort to implement </a:t>
            </a:r>
          </a:p>
          <a:p>
            <a:pPr marL="457200" indent="-457200">
              <a:buFontTx/>
              <a:buChar char="-"/>
            </a:pPr>
            <a:r>
              <a:rPr lang="en-GB" dirty="0"/>
              <a:t>Performance is worse then if it was a standalone machine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723" t="30513" b="5641"/>
          <a:stretch/>
        </p:blipFill>
        <p:spPr>
          <a:xfrm rot="5400000">
            <a:off x="8537455" y="1239715"/>
            <a:ext cx="2316983" cy="4378570"/>
          </a:xfrm>
          <a:prstGeom prst="rect">
            <a:avLst/>
          </a:prstGeom>
        </p:spPr>
      </p:pic>
    </p:spTree>
    <p:extLst>
      <p:ext uri="{BB962C8B-B14F-4D97-AF65-F5344CB8AC3E}">
        <p14:creationId xmlns:p14="http://schemas.microsoft.com/office/powerpoint/2010/main" val="949908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Virtual Machine structure </a:t>
            </a:r>
          </a:p>
        </p:txBody>
      </p:sp>
      <p:sp>
        <p:nvSpPr>
          <p:cNvPr id="5" name="Content Placeholder 4">
            <a:extLst>
              <a:ext uri="{FF2B5EF4-FFF2-40B4-BE49-F238E27FC236}">
                <a16:creationId xmlns:a16="http://schemas.microsoft.com/office/drawing/2014/main" id="{AC11A101-7FE7-A846-996F-559620F45DDE}"/>
              </a:ext>
            </a:extLst>
          </p:cNvPr>
          <p:cNvSpPr>
            <a:spLocks noGrp="1"/>
          </p:cNvSpPr>
          <p:nvPr>
            <p:ph idx="1"/>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723" t="30513" b="5641"/>
          <a:stretch/>
        </p:blipFill>
        <p:spPr>
          <a:xfrm rot="5400000">
            <a:off x="3130340" y="-1872621"/>
            <a:ext cx="5677324" cy="10728849"/>
          </a:xfrm>
          <a:prstGeom prst="rect">
            <a:avLst/>
          </a:prstGeom>
        </p:spPr>
      </p:pic>
    </p:spTree>
    <p:extLst>
      <p:ext uri="{BB962C8B-B14F-4D97-AF65-F5344CB8AC3E}">
        <p14:creationId xmlns:p14="http://schemas.microsoft.com/office/powerpoint/2010/main" val="213061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Instruction Set</a:t>
            </a:r>
          </a:p>
        </p:txBody>
      </p:sp>
      <p:sp>
        <p:nvSpPr>
          <p:cNvPr id="3" name="Content Placeholder 2"/>
          <p:cNvSpPr>
            <a:spLocks noGrp="1"/>
          </p:cNvSpPr>
          <p:nvPr>
            <p:ph idx="1"/>
          </p:nvPr>
        </p:nvSpPr>
        <p:spPr/>
        <p:txBody>
          <a:bodyPr/>
          <a:lstStyle/>
          <a:p>
            <a:r>
              <a:rPr lang="en-GB" dirty="0"/>
              <a:t>An instruction set is a set of instructions</a:t>
            </a:r>
          </a:p>
          <a:p>
            <a:endParaRPr lang="en-GB" dirty="0"/>
          </a:p>
          <a:p>
            <a:r>
              <a:rPr lang="en-GB" dirty="0"/>
              <a:t>A bunch of commands that tell the control unit what to do. </a:t>
            </a:r>
          </a:p>
          <a:p>
            <a:endParaRPr lang="en-GB" dirty="0"/>
          </a:p>
          <a:p>
            <a:r>
              <a:rPr lang="en-GB" dirty="0"/>
              <a:t>There are two ways a control unit does this. </a:t>
            </a:r>
          </a:p>
          <a:p>
            <a:endParaRPr lang="en-GB" dirty="0"/>
          </a:p>
          <a:p>
            <a:r>
              <a:rPr lang="en-GB" dirty="0"/>
              <a:t>RISC = Reduced Instruction Set Computers</a:t>
            </a:r>
          </a:p>
          <a:p>
            <a:r>
              <a:rPr lang="en-GB" dirty="0"/>
              <a:t>CISC = Complex Instruction Set Computers </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402951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Example</a:t>
            </a:r>
          </a:p>
        </p:txBody>
      </p:sp>
      <p:sp>
        <p:nvSpPr>
          <p:cNvPr id="3" name="Content Placeholder 2"/>
          <p:cNvSpPr>
            <a:spLocks noGrp="1"/>
          </p:cNvSpPr>
          <p:nvPr>
            <p:ph idx="1"/>
          </p:nvPr>
        </p:nvSpPr>
        <p:spPr>
          <a:xfrm>
            <a:off x="0" y="614596"/>
            <a:ext cx="7871791" cy="6243403"/>
          </a:xfrm>
        </p:spPr>
        <p:txBody>
          <a:bodyPr>
            <a:normAutofit lnSpcReduction="10000"/>
          </a:bodyPr>
          <a:lstStyle/>
          <a:p>
            <a:r>
              <a:rPr lang="en-GB" dirty="0"/>
              <a:t>You have some data in RAM </a:t>
            </a:r>
          </a:p>
          <a:p>
            <a:r>
              <a:rPr lang="en-GB" dirty="0"/>
              <a:t>You have some registers to store data to and from RAM </a:t>
            </a:r>
          </a:p>
          <a:p>
            <a:r>
              <a:rPr lang="en-GB" dirty="0"/>
              <a:t>You have your execution unit (ALU) </a:t>
            </a:r>
          </a:p>
          <a:p>
            <a:endParaRPr lang="en-GB" dirty="0"/>
          </a:p>
          <a:p>
            <a:r>
              <a:rPr lang="en-GB" dirty="0"/>
              <a:t>You have some numbers in memory</a:t>
            </a:r>
          </a:p>
          <a:p>
            <a:endParaRPr lang="en-GB" dirty="0"/>
          </a:p>
          <a:p>
            <a:r>
              <a:rPr lang="en-GB" dirty="0"/>
              <a:t>You want to take two numbers from memory </a:t>
            </a:r>
          </a:p>
          <a:p>
            <a:r>
              <a:rPr lang="en-GB" dirty="0"/>
              <a:t>Multiply them together </a:t>
            </a:r>
          </a:p>
          <a:p>
            <a:endParaRPr lang="en-GB" dirty="0"/>
          </a:p>
          <a:p>
            <a:r>
              <a:rPr lang="en-GB" dirty="0"/>
              <a:t>For example we will say Row 6 Column 1 has the number 5 </a:t>
            </a:r>
            <a:br>
              <a:rPr lang="en-GB" dirty="0"/>
            </a:br>
            <a:r>
              <a:rPr lang="en-GB" dirty="0"/>
              <a:t>and </a:t>
            </a:r>
            <a:br>
              <a:rPr lang="en-GB" dirty="0"/>
            </a:br>
            <a:r>
              <a:rPr lang="en-GB" dirty="0"/>
              <a:t>Row 2 Column 4 has the number 8</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8"/>
          <a:stretch/>
        </p:blipFill>
        <p:spPr>
          <a:xfrm>
            <a:off x="7871791" y="614594"/>
            <a:ext cx="3920435" cy="5755587"/>
          </a:xfrm>
          <a:prstGeom prst="rect">
            <a:avLst/>
          </a:prstGeom>
        </p:spPr>
      </p:pic>
    </p:spTree>
    <p:extLst>
      <p:ext uri="{BB962C8B-B14F-4D97-AF65-F5344CB8AC3E}">
        <p14:creationId xmlns:p14="http://schemas.microsoft.com/office/powerpoint/2010/main" val="4244388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Example</a:t>
            </a:r>
          </a:p>
        </p:txBody>
      </p:sp>
      <p:sp>
        <p:nvSpPr>
          <p:cNvPr id="3" name="Content Placeholder 2"/>
          <p:cNvSpPr>
            <a:spLocks noGrp="1"/>
          </p:cNvSpPr>
          <p:nvPr>
            <p:ph idx="1"/>
          </p:nvPr>
        </p:nvSpPr>
        <p:spPr>
          <a:xfrm>
            <a:off x="0" y="614596"/>
            <a:ext cx="7871791" cy="6243403"/>
          </a:xfrm>
        </p:spPr>
        <p:txBody>
          <a:bodyPr/>
          <a:lstStyle/>
          <a:p>
            <a:r>
              <a:rPr lang="en-GB" dirty="0"/>
              <a:t>So we want Row 6:Column 1 * Row 2:Column 4 and put the answer back in Row 6: Column 1</a:t>
            </a:r>
          </a:p>
          <a:p>
            <a:endParaRPr lang="en-GB" dirty="0"/>
          </a:p>
          <a:p>
            <a:endParaRPr lang="en-GB" dirty="0"/>
          </a:p>
          <a:p>
            <a:endParaRPr lang="en-GB" dirty="0"/>
          </a:p>
          <a:p>
            <a:endParaRPr lang="en-GB" dirty="0"/>
          </a:p>
          <a:p>
            <a:endParaRPr lang="en-GB" dirty="0"/>
          </a:p>
          <a:p>
            <a:endParaRPr lang="en-GB" dirty="0"/>
          </a:p>
          <a:p>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8"/>
          <a:stretch/>
        </p:blipFill>
        <p:spPr>
          <a:xfrm>
            <a:off x="7871791" y="614594"/>
            <a:ext cx="3920435" cy="5755587"/>
          </a:xfrm>
          <a:prstGeom prst="rect">
            <a:avLst/>
          </a:prstGeom>
        </p:spPr>
      </p:pic>
      <p:sp>
        <p:nvSpPr>
          <p:cNvPr id="5" name="TextBox 4"/>
          <p:cNvSpPr txBox="1"/>
          <p:nvPr/>
        </p:nvSpPr>
        <p:spPr>
          <a:xfrm>
            <a:off x="10005646" y="1429756"/>
            <a:ext cx="386863" cy="369332"/>
          </a:xfrm>
          <a:prstGeom prst="rect">
            <a:avLst/>
          </a:prstGeom>
          <a:noFill/>
        </p:spPr>
        <p:txBody>
          <a:bodyPr wrap="square" rtlCol="0">
            <a:spAutoFit/>
          </a:bodyPr>
          <a:lstStyle/>
          <a:p>
            <a:r>
              <a:rPr lang="en-GB" b="1" dirty="0">
                <a:solidFill>
                  <a:schemeClr val="bg1"/>
                </a:solidFill>
              </a:rPr>
              <a:t>8</a:t>
            </a:r>
          </a:p>
        </p:txBody>
      </p:sp>
      <p:sp>
        <p:nvSpPr>
          <p:cNvPr id="6" name="TextBox 5"/>
          <p:cNvSpPr txBox="1"/>
          <p:nvPr/>
        </p:nvSpPr>
        <p:spPr>
          <a:xfrm>
            <a:off x="8258905" y="2438398"/>
            <a:ext cx="386863" cy="369332"/>
          </a:xfrm>
          <a:prstGeom prst="rect">
            <a:avLst/>
          </a:prstGeom>
          <a:noFill/>
        </p:spPr>
        <p:txBody>
          <a:bodyPr wrap="square" rtlCol="0">
            <a:spAutoFit/>
          </a:bodyPr>
          <a:lstStyle/>
          <a:p>
            <a:r>
              <a:rPr lang="en-GB" b="1" dirty="0">
                <a:solidFill>
                  <a:schemeClr val="bg1"/>
                </a:solidFill>
              </a:rPr>
              <a:t>5</a:t>
            </a:r>
          </a:p>
        </p:txBody>
      </p:sp>
    </p:spTree>
    <p:extLst>
      <p:ext uri="{BB962C8B-B14F-4D97-AF65-F5344CB8AC3E}">
        <p14:creationId xmlns:p14="http://schemas.microsoft.com/office/powerpoint/2010/main" val="161221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RISC</a:t>
            </a:r>
          </a:p>
        </p:txBody>
      </p:sp>
      <p:sp>
        <p:nvSpPr>
          <p:cNvPr id="3" name="Content Placeholder 2"/>
          <p:cNvSpPr>
            <a:spLocks noGrp="1"/>
          </p:cNvSpPr>
          <p:nvPr>
            <p:ph idx="1"/>
          </p:nvPr>
        </p:nvSpPr>
        <p:spPr>
          <a:xfrm>
            <a:off x="0" y="614596"/>
            <a:ext cx="7871791" cy="6243403"/>
          </a:xfrm>
        </p:spPr>
        <p:txBody>
          <a:bodyPr/>
          <a:lstStyle/>
          <a:p>
            <a:r>
              <a:rPr lang="en-GB" dirty="0"/>
              <a:t>RISC = Reduced Instruction Set Computers</a:t>
            </a:r>
          </a:p>
          <a:p>
            <a:endParaRPr lang="en-GB" dirty="0"/>
          </a:p>
          <a:p>
            <a:r>
              <a:rPr lang="en-GB" dirty="0"/>
              <a:t>In RISC. We have a reduced set of instructions. </a:t>
            </a:r>
          </a:p>
          <a:p>
            <a:r>
              <a:rPr lang="en-GB" dirty="0"/>
              <a:t>It means we can only do one thing (one instruction) per cycle</a:t>
            </a:r>
          </a:p>
          <a:p>
            <a:r>
              <a:rPr lang="en-GB" dirty="0"/>
              <a:t>Our Control Unit can only handle one thing at a time. </a:t>
            </a:r>
          </a:p>
          <a:p>
            <a:r>
              <a:rPr lang="en-GB" dirty="0"/>
              <a:t>So it means our instructions must be simple. </a:t>
            </a:r>
          </a:p>
          <a:p>
            <a:endParaRPr lang="en-GB" dirty="0"/>
          </a:p>
          <a:p>
            <a:endParaRPr lang="en-GB" dirty="0"/>
          </a:p>
          <a:p>
            <a:endParaRPr lang="en-GB" dirty="0"/>
          </a:p>
          <a:p>
            <a:endParaRPr lang="en-GB" dirty="0"/>
          </a:p>
          <a:p>
            <a:endParaRPr lang="en-GB" dirty="0"/>
          </a:p>
          <a:p>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8"/>
          <a:stretch/>
        </p:blipFill>
        <p:spPr>
          <a:xfrm>
            <a:off x="7871791" y="614594"/>
            <a:ext cx="3920435" cy="5755587"/>
          </a:xfrm>
          <a:prstGeom prst="rect">
            <a:avLst/>
          </a:prstGeom>
        </p:spPr>
      </p:pic>
      <p:sp>
        <p:nvSpPr>
          <p:cNvPr id="5" name="TextBox 4"/>
          <p:cNvSpPr txBox="1"/>
          <p:nvPr/>
        </p:nvSpPr>
        <p:spPr>
          <a:xfrm>
            <a:off x="10005646" y="1429756"/>
            <a:ext cx="386863" cy="369332"/>
          </a:xfrm>
          <a:prstGeom prst="rect">
            <a:avLst/>
          </a:prstGeom>
          <a:noFill/>
        </p:spPr>
        <p:txBody>
          <a:bodyPr wrap="square" rtlCol="0">
            <a:spAutoFit/>
          </a:bodyPr>
          <a:lstStyle/>
          <a:p>
            <a:r>
              <a:rPr lang="en-GB" b="1" dirty="0">
                <a:solidFill>
                  <a:schemeClr val="bg1"/>
                </a:solidFill>
              </a:rPr>
              <a:t>8</a:t>
            </a:r>
          </a:p>
        </p:txBody>
      </p:sp>
      <p:sp>
        <p:nvSpPr>
          <p:cNvPr id="6" name="TextBox 5"/>
          <p:cNvSpPr txBox="1"/>
          <p:nvPr/>
        </p:nvSpPr>
        <p:spPr>
          <a:xfrm>
            <a:off x="8258905" y="2420813"/>
            <a:ext cx="386863" cy="369332"/>
          </a:xfrm>
          <a:prstGeom prst="rect">
            <a:avLst/>
          </a:prstGeom>
          <a:noFill/>
        </p:spPr>
        <p:txBody>
          <a:bodyPr wrap="square" rtlCol="0">
            <a:spAutoFit/>
          </a:bodyPr>
          <a:lstStyle/>
          <a:p>
            <a:r>
              <a:rPr lang="en-GB" b="1" dirty="0">
                <a:solidFill>
                  <a:schemeClr val="bg1"/>
                </a:solidFill>
              </a:rPr>
              <a:t>5</a:t>
            </a:r>
          </a:p>
        </p:txBody>
      </p:sp>
    </p:spTree>
    <p:extLst>
      <p:ext uri="{BB962C8B-B14F-4D97-AF65-F5344CB8AC3E}">
        <p14:creationId xmlns:p14="http://schemas.microsoft.com/office/powerpoint/2010/main" val="340756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RISC</a:t>
            </a:r>
          </a:p>
        </p:txBody>
      </p:sp>
      <p:sp>
        <p:nvSpPr>
          <p:cNvPr id="3" name="Content Placeholder 2"/>
          <p:cNvSpPr>
            <a:spLocks noGrp="1"/>
          </p:cNvSpPr>
          <p:nvPr>
            <p:ph idx="1"/>
          </p:nvPr>
        </p:nvSpPr>
        <p:spPr>
          <a:xfrm>
            <a:off x="0" y="614596"/>
            <a:ext cx="7871791" cy="6243403"/>
          </a:xfrm>
        </p:spPr>
        <p:txBody>
          <a:bodyPr/>
          <a:lstStyle/>
          <a:p>
            <a:r>
              <a:rPr lang="en-GB" dirty="0"/>
              <a:t>Our multiplication example needs the following in RISC:</a:t>
            </a:r>
          </a:p>
          <a:p>
            <a:endParaRPr lang="en-GB" dirty="0"/>
          </a:p>
          <a:p>
            <a:pPr marL="514350" indent="-514350">
              <a:buFont typeface="+mj-lt"/>
              <a:buAutoNum type="arabicPeriod"/>
            </a:pPr>
            <a:r>
              <a:rPr lang="en-GB" dirty="0"/>
              <a:t>LOAD A, 6:1 </a:t>
            </a:r>
            <a:br>
              <a:rPr lang="en-GB" dirty="0"/>
            </a:br>
            <a:r>
              <a:rPr lang="en-GB" dirty="0"/>
              <a:t>(This loads data (5) from RAM into a register)</a:t>
            </a:r>
          </a:p>
          <a:p>
            <a:pPr marL="514350" indent="-514350">
              <a:buFont typeface="+mj-lt"/>
              <a:buAutoNum type="arabicPeriod"/>
            </a:pPr>
            <a:r>
              <a:rPr lang="en-GB" dirty="0"/>
              <a:t>LOAD B, 2:4</a:t>
            </a:r>
            <a:br>
              <a:rPr lang="en-GB" dirty="0"/>
            </a:br>
            <a:r>
              <a:rPr lang="en-GB" dirty="0"/>
              <a:t>(Loads data (8) from RAM into another register)</a:t>
            </a:r>
          </a:p>
          <a:p>
            <a:pPr marL="514350" indent="-514350">
              <a:buFont typeface="+mj-lt"/>
              <a:buAutoNum type="arabicPeriod"/>
            </a:pPr>
            <a:r>
              <a:rPr lang="en-GB" dirty="0"/>
              <a:t>PROD A, B </a:t>
            </a:r>
            <a:br>
              <a:rPr lang="en-GB" dirty="0"/>
            </a:br>
            <a:r>
              <a:rPr lang="en-GB" dirty="0"/>
              <a:t>Multiplies the two numbers</a:t>
            </a:r>
          </a:p>
          <a:p>
            <a:pPr marL="514350" indent="-514350">
              <a:buFont typeface="+mj-lt"/>
              <a:buAutoNum type="arabicPeriod"/>
            </a:pPr>
            <a:r>
              <a:rPr lang="en-GB" dirty="0"/>
              <a:t>STORE 6:1, A</a:t>
            </a:r>
            <a:br>
              <a:rPr lang="en-GB" dirty="0"/>
            </a:br>
            <a:r>
              <a:rPr lang="en-GB" dirty="0"/>
              <a:t>Stores the value we got into Row 6, Column 1 </a:t>
            </a:r>
          </a:p>
          <a:p>
            <a:endParaRPr lang="en-GB" dirty="0"/>
          </a:p>
          <a:p>
            <a:endParaRPr lang="en-GB" dirty="0"/>
          </a:p>
          <a:p>
            <a:endParaRPr lang="en-GB" dirty="0"/>
          </a:p>
          <a:p>
            <a:endParaRPr lang="en-GB" dirty="0"/>
          </a:p>
          <a:p>
            <a:endParaRPr lang="en-GB" dirty="0"/>
          </a:p>
          <a:p>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8"/>
          <a:stretch/>
        </p:blipFill>
        <p:spPr>
          <a:xfrm>
            <a:off x="7871791" y="614594"/>
            <a:ext cx="3920435" cy="5755587"/>
          </a:xfrm>
          <a:prstGeom prst="rect">
            <a:avLst/>
          </a:prstGeom>
        </p:spPr>
      </p:pic>
      <p:sp>
        <p:nvSpPr>
          <p:cNvPr id="5" name="TextBox 4"/>
          <p:cNvSpPr txBox="1"/>
          <p:nvPr/>
        </p:nvSpPr>
        <p:spPr>
          <a:xfrm>
            <a:off x="10005646" y="1429756"/>
            <a:ext cx="386863" cy="369332"/>
          </a:xfrm>
          <a:prstGeom prst="rect">
            <a:avLst/>
          </a:prstGeom>
          <a:noFill/>
        </p:spPr>
        <p:txBody>
          <a:bodyPr wrap="square" rtlCol="0">
            <a:spAutoFit/>
          </a:bodyPr>
          <a:lstStyle/>
          <a:p>
            <a:r>
              <a:rPr lang="en-GB" b="1" dirty="0">
                <a:solidFill>
                  <a:schemeClr val="bg1"/>
                </a:solidFill>
              </a:rPr>
              <a:t>8</a:t>
            </a:r>
          </a:p>
        </p:txBody>
      </p:sp>
      <p:sp>
        <p:nvSpPr>
          <p:cNvPr id="6" name="TextBox 5"/>
          <p:cNvSpPr txBox="1"/>
          <p:nvPr/>
        </p:nvSpPr>
        <p:spPr>
          <a:xfrm>
            <a:off x="8258905" y="2420813"/>
            <a:ext cx="386863" cy="369332"/>
          </a:xfrm>
          <a:prstGeom prst="rect">
            <a:avLst/>
          </a:prstGeom>
          <a:noFill/>
        </p:spPr>
        <p:txBody>
          <a:bodyPr wrap="square" rtlCol="0">
            <a:spAutoFit/>
          </a:bodyPr>
          <a:lstStyle/>
          <a:p>
            <a:r>
              <a:rPr lang="en-GB" b="1" dirty="0">
                <a:solidFill>
                  <a:schemeClr val="bg1"/>
                </a:solidFill>
              </a:rPr>
              <a:t>5</a:t>
            </a:r>
          </a:p>
        </p:txBody>
      </p:sp>
    </p:spTree>
    <p:extLst>
      <p:ext uri="{BB962C8B-B14F-4D97-AF65-F5344CB8AC3E}">
        <p14:creationId xmlns:p14="http://schemas.microsoft.com/office/powerpoint/2010/main" val="1804925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RISC</a:t>
            </a:r>
          </a:p>
        </p:txBody>
      </p:sp>
      <p:sp>
        <p:nvSpPr>
          <p:cNvPr id="3" name="Content Placeholder 2"/>
          <p:cNvSpPr>
            <a:spLocks noGrp="1"/>
          </p:cNvSpPr>
          <p:nvPr>
            <p:ph idx="1"/>
          </p:nvPr>
        </p:nvSpPr>
        <p:spPr>
          <a:xfrm>
            <a:off x="0" y="614596"/>
            <a:ext cx="7871791" cy="6243403"/>
          </a:xfrm>
        </p:spPr>
        <p:txBody>
          <a:bodyPr>
            <a:normAutofit lnSpcReduction="10000"/>
          </a:bodyPr>
          <a:lstStyle/>
          <a:p>
            <a:r>
              <a:rPr lang="en-GB" dirty="0"/>
              <a:t>LOAD A, 6:1 </a:t>
            </a:r>
            <a:br>
              <a:rPr lang="en-GB" dirty="0"/>
            </a:br>
            <a:r>
              <a:rPr lang="en-GB" dirty="0"/>
              <a:t>LOAD B, 2:4</a:t>
            </a:r>
          </a:p>
          <a:p>
            <a:r>
              <a:rPr lang="en-GB" dirty="0"/>
              <a:t>PROD A, B </a:t>
            </a:r>
            <a:br>
              <a:rPr lang="en-GB" dirty="0"/>
            </a:br>
            <a:r>
              <a:rPr lang="en-GB" dirty="0"/>
              <a:t>STORE 6:1, A</a:t>
            </a:r>
            <a:br>
              <a:rPr lang="en-GB" dirty="0"/>
            </a:br>
            <a:endParaRPr lang="en-GB" dirty="0"/>
          </a:p>
          <a:p>
            <a:r>
              <a:rPr lang="en-GB" dirty="0"/>
              <a:t>So we can see we have one thing on one line because our control unit uses RISC which means it can only do one instruction per cycle. </a:t>
            </a:r>
          </a:p>
          <a:p>
            <a:endParaRPr lang="en-GB" dirty="0"/>
          </a:p>
          <a:p>
            <a:r>
              <a:rPr lang="en-GB" dirty="0"/>
              <a:t>The thing it can do per cycle is simple and you must remember that in a single second a CPU can have millions of cycles. </a:t>
            </a:r>
          </a:p>
          <a:p>
            <a:endParaRPr lang="en-GB" dirty="0"/>
          </a:p>
          <a:p>
            <a:r>
              <a:rPr lang="en-GB" dirty="0"/>
              <a:t>Also RISC has to LOAD data from memory into  register </a:t>
            </a:r>
          </a:p>
          <a:p>
            <a:endParaRPr lang="en-GB" dirty="0"/>
          </a:p>
          <a:p>
            <a:endParaRPr lang="en-GB" dirty="0"/>
          </a:p>
          <a:p>
            <a:endParaRPr lang="en-GB" dirty="0"/>
          </a:p>
          <a:p>
            <a:endParaRPr lang="en-GB" dirty="0"/>
          </a:p>
          <a:p>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28"/>
          <a:stretch/>
        </p:blipFill>
        <p:spPr>
          <a:xfrm>
            <a:off x="7871791" y="614594"/>
            <a:ext cx="3920435" cy="5755587"/>
          </a:xfrm>
          <a:prstGeom prst="rect">
            <a:avLst/>
          </a:prstGeom>
        </p:spPr>
      </p:pic>
      <p:sp>
        <p:nvSpPr>
          <p:cNvPr id="5" name="TextBox 4"/>
          <p:cNvSpPr txBox="1"/>
          <p:nvPr/>
        </p:nvSpPr>
        <p:spPr>
          <a:xfrm>
            <a:off x="10005646" y="1429756"/>
            <a:ext cx="386863" cy="369332"/>
          </a:xfrm>
          <a:prstGeom prst="rect">
            <a:avLst/>
          </a:prstGeom>
          <a:noFill/>
        </p:spPr>
        <p:txBody>
          <a:bodyPr wrap="square" rtlCol="0">
            <a:spAutoFit/>
          </a:bodyPr>
          <a:lstStyle/>
          <a:p>
            <a:r>
              <a:rPr lang="en-GB" b="1" dirty="0">
                <a:solidFill>
                  <a:schemeClr val="bg1"/>
                </a:solidFill>
              </a:rPr>
              <a:t>8</a:t>
            </a:r>
          </a:p>
        </p:txBody>
      </p:sp>
      <p:sp>
        <p:nvSpPr>
          <p:cNvPr id="6" name="TextBox 5"/>
          <p:cNvSpPr txBox="1"/>
          <p:nvPr/>
        </p:nvSpPr>
        <p:spPr>
          <a:xfrm>
            <a:off x="8258905" y="2420813"/>
            <a:ext cx="386863" cy="369332"/>
          </a:xfrm>
          <a:prstGeom prst="rect">
            <a:avLst/>
          </a:prstGeom>
          <a:noFill/>
        </p:spPr>
        <p:txBody>
          <a:bodyPr wrap="square" rtlCol="0">
            <a:spAutoFit/>
          </a:bodyPr>
          <a:lstStyle/>
          <a:p>
            <a:r>
              <a:rPr lang="en-GB" b="1" dirty="0">
                <a:solidFill>
                  <a:schemeClr val="bg1"/>
                </a:solidFill>
              </a:rPr>
              <a:t>5</a:t>
            </a:r>
          </a:p>
        </p:txBody>
      </p:sp>
    </p:spTree>
    <p:extLst>
      <p:ext uri="{BB962C8B-B14F-4D97-AF65-F5344CB8AC3E}">
        <p14:creationId xmlns:p14="http://schemas.microsoft.com/office/powerpoint/2010/main" val="959459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2617</Words>
  <Application>Microsoft Macintosh PowerPoint</Application>
  <PresentationFormat>Widescreen</PresentationFormat>
  <Paragraphs>460</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15.1 Processors, Parallel Processing and Virtual Machines </vt:lpstr>
      <vt:lpstr>Today</vt:lpstr>
      <vt:lpstr>Control Unit</vt:lpstr>
      <vt:lpstr>Instruction Set</vt:lpstr>
      <vt:lpstr>Example</vt:lpstr>
      <vt:lpstr>Example</vt:lpstr>
      <vt:lpstr>RISC</vt:lpstr>
      <vt:lpstr>RISC</vt:lpstr>
      <vt:lpstr>RISC</vt:lpstr>
      <vt:lpstr>CISC</vt:lpstr>
      <vt:lpstr>CISC</vt:lpstr>
      <vt:lpstr>PowerPoint Presentation</vt:lpstr>
      <vt:lpstr>Addressing modes</vt:lpstr>
      <vt:lpstr>So what is faster?</vt:lpstr>
      <vt:lpstr>Pipelining </vt:lpstr>
      <vt:lpstr>Unpipelined</vt:lpstr>
      <vt:lpstr>Pipelined</vt:lpstr>
      <vt:lpstr>Pipelined</vt:lpstr>
      <vt:lpstr>Quick task </vt:lpstr>
      <vt:lpstr>Throughput</vt:lpstr>
      <vt:lpstr>Cycle and Clock</vt:lpstr>
      <vt:lpstr>RISC</vt:lpstr>
      <vt:lpstr>Pipelining</vt:lpstr>
      <vt:lpstr>Clock speed</vt:lpstr>
      <vt:lpstr>Clock speed</vt:lpstr>
      <vt:lpstr>Interrupts</vt:lpstr>
      <vt:lpstr>Today</vt:lpstr>
      <vt:lpstr>Parallel Processing</vt:lpstr>
      <vt:lpstr>Parallel Processing</vt:lpstr>
      <vt:lpstr>SISD = Single instruction Single Data Stream</vt:lpstr>
      <vt:lpstr>SIMD = Single instruction Multiple Data Stream </vt:lpstr>
      <vt:lpstr>MISD = Multiple instruction Single Data Stream </vt:lpstr>
      <vt:lpstr>MIMD = Multiple instruction Multiple Data Stream</vt:lpstr>
      <vt:lpstr>Virtual Machines</vt:lpstr>
      <vt:lpstr>Virtual Machines + &amp; -</vt:lpstr>
      <vt:lpstr>Virtual Machines</vt:lpstr>
      <vt:lpstr>Virtual Machine structure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15.1 Processors, Parallel Processing and Virtual Machines </dc:title>
  <dc:creator>amar anwar</dc:creator>
  <cp:lastModifiedBy>amar anwar</cp:lastModifiedBy>
  <cp:revision>10</cp:revision>
  <dcterms:created xsi:type="dcterms:W3CDTF">2020-07-21T03:08:02Z</dcterms:created>
  <dcterms:modified xsi:type="dcterms:W3CDTF">2020-07-23T04:13:47Z</dcterms:modified>
</cp:coreProperties>
</file>